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BF1B-53EA-2242-BE9C-AC8F06B8C6CA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24D4-EDB0-8443-A620-B60557F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281"/>
            <a:ext cx="7772400" cy="2075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Albedo Measurements</a:t>
            </a:r>
            <a:br>
              <a:rPr lang="en-US" dirty="0" smtClean="0"/>
            </a:br>
            <a:r>
              <a:rPr lang="en-US" dirty="0" smtClean="0"/>
              <a:t>at UNR</a:t>
            </a:r>
            <a:br>
              <a:rPr lang="en-US" dirty="0" smtClean="0"/>
            </a:br>
            <a:r>
              <a:rPr lang="en-US" dirty="0" smtClean="0"/>
              <a:t>29 July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3679" y="3742754"/>
            <a:ext cx="2381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By Pat Arnott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303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1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8523" y="5784243"/>
            <a:ext cx="40990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Computer to read spectrometer data.</a:t>
            </a:r>
            <a:br>
              <a:rPr lang="en-US" dirty="0" smtClean="0"/>
            </a:br>
            <a:r>
              <a:rPr lang="en-US" dirty="0" smtClean="0"/>
              <a:t>Spectrometers are at </a:t>
            </a:r>
            <a:r>
              <a:rPr lang="en-US" dirty="0" err="1" smtClean="0"/>
              <a:t>Dambar’s</a:t>
            </a:r>
            <a:r>
              <a:rPr lang="en-US" dirty="0" smtClean="0"/>
              <a:t> left hand.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7817" y="2902163"/>
            <a:ext cx="1802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Irradiance sensor</a:t>
            </a:r>
            <a:br>
              <a:rPr lang="en-US" dirty="0" smtClean="0"/>
            </a:br>
            <a:r>
              <a:rPr lang="en-US" dirty="0" smtClean="0"/>
              <a:t>(looks up)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3022" y="3868321"/>
            <a:ext cx="1802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Radiance sensor</a:t>
            </a:r>
            <a:br>
              <a:rPr lang="en-US" dirty="0" smtClean="0"/>
            </a:br>
            <a:r>
              <a:rPr lang="en-US" dirty="0" smtClean="0"/>
              <a:t>(looks down)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3954" y="1094472"/>
            <a:ext cx="43576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Bryan steadies the albedo measuring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42"/>
            <a:ext cx="8229600" cy="932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Albedo of Dead and Live Grass</a:t>
            </a:r>
            <a:endParaRPr lang="en-US" dirty="0"/>
          </a:p>
        </p:txBody>
      </p:sp>
      <p:pic>
        <p:nvPicPr>
          <p:cNvPr id="4" name="Picture 3" descr="MixedGra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013"/>
            <a:ext cx="4572000" cy="3429000"/>
          </a:xfrm>
          <a:prstGeom prst="rect">
            <a:avLst/>
          </a:prstGeom>
        </p:spPr>
      </p:pic>
      <p:pic>
        <p:nvPicPr>
          <p:cNvPr id="5" name="Picture 4" descr="DeadGra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0013"/>
            <a:ext cx="4572000" cy="3429000"/>
          </a:xfrm>
          <a:prstGeom prst="rect">
            <a:avLst/>
          </a:prstGeom>
        </p:spPr>
      </p:pic>
      <p:pic>
        <p:nvPicPr>
          <p:cNvPr id="6" name="Picture 5" descr="MixedGr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43" y="1110361"/>
            <a:ext cx="1971368" cy="1828800"/>
          </a:xfrm>
          <a:prstGeom prst="rect">
            <a:avLst/>
          </a:prstGeom>
        </p:spPr>
      </p:pic>
      <p:pic>
        <p:nvPicPr>
          <p:cNvPr id="7" name="Picture 6" descr="DeadGra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54" y="1110361"/>
            <a:ext cx="1691376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77" y="4692416"/>
            <a:ext cx="77030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greener grass has a peak at around 550 nm (green color).  </a:t>
            </a:r>
          </a:p>
          <a:p>
            <a:endParaRPr lang="en-US" dirty="0" smtClean="0"/>
          </a:p>
          <a:p>
            <a:r>
              <a:rPr lang="en-US" dirty="0" smtClean="0"/>
              <a:t>Mixed greener grass is likely taller and may cast more shadows, making it darker.</a:t>
            </a:r>
          </a:p>
          <a:p>
            <a:endParaRPr lang="en-US" dirty="0"/>
          </a:p>
          <a:p>
            <a:r>
              <a:rPr lang="en-US" dirty="0" smtClean="0"/>
              <a:t>Dead grass reflects more visible light (from 400 nm to 700 nm) but absorbs</a:t>
            </a:r>
            <a:br>
              <a:rPr lang="en-US" dirty="0" smtClean="0"/>
            </a:br>
            <a:r>
              <a:rPr lang="en-US" dirty="0" smtClean="0"/>
              <a:t>more infrared (above 700 nm).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0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PaintConcre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5" y="647190"/>
            <a:ext cx="4572000" cy="3429000"/>
          </a:xfrm>
          <a:prstGeom prst="rect">
            <a:avLst/>
          </a:prstGeom>
        </p:spPr>
      </p:pic>
      <p:pic>
        <p:nvPicPr>
          <p:cNvPr id="5" name="Picture 4" descr="Concre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" y="647190"/>
            <a:ext cx="4572000" cy="3429000"/>
          </a:xfrm>
          <a:prstGeom prst="rect">
            <a:avLst/>
          </a:prstGeom>
        </p:spPr>
      </p:pic>
      <p:pic>
        <p:nvPicPr>
          <p:cNvPr id="6" name="Picture 5" descr="ConcreteAndRedconcre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7" y="3977525"/>
            <a:ext cx="2702560" cy="274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977490" y="4137235"/>
            <a:ext cx="1193977" cy="149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63659" y="4076190"/>
            <a:ext cx="1087507" cy="149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90773" y="1444990"/>
            <a:ext cx="186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absorption</a:t>
            </a:r>
            <a:br>
              <a:rPr lang="en-US" dirty="0" smtClean="0"/>
            </a:br>
            <a:r>
              <a:rPr lang="en-US" dirty="0" smtClean="0"/>
              <a:t>below 600 nm!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877" y="4365391"/>
            <a:ext cx="26984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painted concrete may</a:t>
            </a:r>
            <a:br>
              <a:rPr lang="en-US" dirty="0" smtClean="0"/>
            </a:br>
            <a:r>
              <a:rPr lang="en-US" dirty="0" smtClean="0"/>
              <a:t>overall absorb more light</a:t>
            </a:r>
            <a:br>
              <a:rPr lang="en-US" dirty="0" smtClean="0"/>
            </a:br>
            <a:r>
              <a:rPr lang="en-US" dirty="0" smtClean="0"/>
              <a:t>than unpainted concrete.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 painted concrete may </a:t>
            </a:r>
            <a:br>
              <a:rPr lang="en-US" dirty="0" smtClean="0"/>
            </a:br>
            <a:r>
              <a:rPr lang="en-US" dirty="0" smtClean="0"/>
              <a:t>be warmer than unpainted</a:t>
            </a:r>
            <a:br>
              <a:rPr lang="en-US" dirty="0" smtClean="0"/>
            </a:br>
            <a:r>
              <a:rPr lang="en-US" dirty="0" smtClean="0"/>
              <a:t>concrete.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539"/>
          </a:xfrm>
        </p:spPr>
        <p:txBody>
          <a:bodyPr/>
          <a:lstStyle/>
          <a:p>
            <a:r>
              <a:rPr lang="en-US" dirty="0" smtClean="0"/>
              <a:t>Concrete and Red Painted Concrete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38329" y="2015381"/>
            <a:ext cx="174914" cy="1437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280"/>
            <a:ext cx="8229600" cy="1143000"/>
          </a:xfrm>
        </p:spPr>
        <p:txBody>
          <a:bodyPr/>
          <a:lstStyle/>
          <a:p>
            <a:r>
              <a:rPr lang="en-US" dirty="0" smtClean="0"/>
              <a:t>Concrete and Asphalt Comparison</a:t>
            </a:r>
            <a:endParaRPr lang="en-US" dirty="0"/>
          </a:p>
        </p:txBody>
      </p:sp>
      <p:pic>
        <p:nvPicPr>
          <p:cNvPr id="4" name="Picture 3" descr="Concre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70"/>
            <a:ext cx="4572000" cy="3429000"/>
          </a:xfrm>
          <a:prstGeom prst="rect">
            <a:avLst/>
          </a:prstGeom>
        </p:spPr>
      </p:pic>
      <p:pic>
        <p:nvPicPr>
          <p:cNvPr id="5" name="Picture 4" descr="asphal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7570"/>
            <a:ext cx="4572000" cy="3429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14520" y="684469"/>
            <a:ext cx="828940" cy="183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8550" y="752916"/>
            <a:ext cx="1673089" cy="2197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717" y="5034651"/>
            <a:ext cx="6662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spectral albedo of concrete is higher than that for asphalt.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would expect asphalt to be warmer than concrete on a sunny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4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103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Surface Albedo Measurements at UNR 29 July 2013</vt:lpstr>
      <vt:lpstr>PowerPoint Presentation</vt:lpstr>
      <vt:lpstr>Spectral Albedo of Dead and Live Grass</vt:lpstr>
      <vt:lpstr>Concrete and Red Painted Concrete</vt:lpstr>
      <vt:lpstr>Concrete and Asphalt Comparison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Albedo Measurements at UNR 29 July 2013</dc:title>
  <dc:creator>William Arnott</dc:creator>
  <cp:lastModifiedBy>William Arnott</cp:lastModifiedBy>
  <cp:revision>10</cp:revision>
  <dcterms:created xsi:type="dcterms:W3CDTF">2013-07-29T22:04:55Z</dcterms:created>
  <dcterms:modified xsi:type="dcterms:W3CDTF">2014-01-21T07:17:44Z</dcterms:modified>
</cp:coreProperties>
</file>