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71" r:id="rId4"/>
    <p:sldId id="274" r:id="rId5"/>
    <p:sldId id="275" r:id="rId6"/>
    <p:sldId id="258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6" r:id="rId15"/>
    <p:sldId id="296" r:id="rId16"/>
    <p:sldId id="284" r:id="rId17"/>
    <p:sldId id="294" r:id="rId18"/>
    <p:sldId id="288" r:id="rId19"/>
    <p:sldId id="291" r:id="rId20"/>
    <p:sldId id="287" r:id="rId21"/>
    <p:sldId id="289" r:id="rId22"/>
    <p:sldId id="295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2412" y="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20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141457-6675-4A17-7BB3-D326797C26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C8754-2B71-09F5-3A79-40FD571E0B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90299C-016F-426D-8401-BEE3B8A4DFF5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C35F73-8ED0-B631-018A-F1B85926F9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7D19DA-1291-9554-3DEC-DEE8D3010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BC29D-D448-D627-2669-60E9D36C6D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25502-50A4-A386-4B96-9D4CCE005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1A28DB-C50C-4CFC-8F5C-EF2467A65E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FAA4DF6-5B87-C9C1-A7E1-A46EAFF1DB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33B4D96-D236-71E1-E92D-ECB44B358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2A704-9A0D-D3C4-7EEF-DB7307CE1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DC22B0-CD8A-4A6A-886E-0E803017C941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F0D3-61FF-9F06-6785-BFC888FF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8B33-EC13-4019-8A6C-A41EA20801ED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CD034-5785-A26D-0A7F-9591770B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F454D-D4FE-70D2-C99F-991C0013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DAE04-6E8D-432B-A34B-81CE94B92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66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2A600-A759-2FF0-455B-7EDABEA1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0C0E-05C7-4F0C-81FD-2B2504CF7FF9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53DA1-6F78-9981-9499-5B031EFE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FCF36-5938-1F37-B7BD-A3AD62DD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F9A9-B906-475F-BC7D-76069F02A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7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A8686-E412-B329-E1E5-30E191FF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C84F-75F9-41B0-827E-1A52C45FFC09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B4B13-E67F-838A-446C-0A3D74DA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9DAF-93C0-CF08-8E46-008DE49D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7FC1-1D82-4ED5-8288-52FBBCFFD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2176A-9A8D-1AF4-F38B-35C92EE8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07A3-4FA2-4E89-8274-09F9B0730854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AF8E5-4933-E1A1-12FF-AABFB4DF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9ED51-131A-D716-5F17-F225FC9C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03A4A-7C25-4AFF-BBF0-03F08199D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71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65524-6E88-0041-A3E3-3652E793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65F7-3ACE-41A7-96DC-68F8DF61250B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611E-0471-06E5-F44D-D97B31EF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47E04-5CCD-5F7F-1959-1AF1562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CE48F-27FE-43C9-94E5-0AAA4BE1C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81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1BD0F-CB1F-A1B9-57A5-BEE7182A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AD7C-1275-44ED-8BC7-F67B52DE4E5B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A3195-E944-8611-D054-B47AD805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FF6CA3-3C6E-06B0-22EE-952FE21B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351D5-9E87-4F5E-BD0A-7A4062DCD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80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A74D61-4FD8-640C-6235-7CA9ECB3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6CAA-4B7D-41CB-8CAF-0C243328978E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00ACD7-9108-EEDF-17AA-F3245C0A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8927D9-5A39-C83D-D67E-FD4BBE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CEC8A-BE08-4AA4-8847-252D2995C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07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ED7FB8-E32A-4EC6-8AF2-A229BD3D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8AC0-4D1B-4679-ADC2-F626EAE30828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593545-5221-18E8-A3B8-10D1FE8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7BE735-4BC1-453D-B6C5-9277DCA5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6F586-C5DB-4800-A5E3-716386295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2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7FCE64-1CD8-9F63-7EC0-A22FC1B6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F504-3F37-4925-B23E-674BC8A461CC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78C23F-6B52-1246-7D11-B1FAFF23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B3DF0F-8F26-7032-CC3F-34BB3C9E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68715-F6A6-4123-A3CC-0CA04CA57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8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BD3A24-73BE-B6CB-8171-76BC4441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B64A-42D8-4016-8CB0-D9FA15FC5926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2661FC-4B4C-BCBD-2CC9-20597F12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0C987E-06DA-4A4A-7F39-3CA2335D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BCE42-84FD-4B78-954E-91697CC1C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2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120E1E-0170-C4E7-4196-25201A6C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E19D-97B2-46A0-BEF9-18CA0DF211E2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EF1E95-6006-883F-7DC5-F146B962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E1584B-E925-F04F-90CF-2DCB4BCA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650A9-DAAB-46A9-A331-6FAF9D334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34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C13C68-5BE9-8178-9280-1C86A5F29E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2DF6D65-DB4A-CC2A-906C-552AA691EC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3034E-BC19-D55B-381D-38DC4FFE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F35E52-D644-4844-8024-92B6E372A607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6401A-D20B-D513-EE95-5EB578CD6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9F40-86DC-F002-67C4-AD583E1A8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276E8B9-FA35-4E93-92F4-71A5EE4B4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buelectronics.com/blog/basic-arduino-programming-notes/structur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arduino.cc/en/Reference/HomePag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nca.edu/bruce/Spring13/180/board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dyada.net/learn/arduino" TargetMode="External"/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arthshineelectronic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rduino.cc/en/Main/arduinoBoardUn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rduino.cc/en/Guide/HomeP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Guide/Environmen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A70EF25A-AE77-810D-2485-CAE90445E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Arduino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02873-4E4F-899F-94C8-F720E253B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6934200" cy="2667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Topics: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Microcontrollers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Programming Basics: structure and variables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Digital Output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Analog to Digital Conversion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2105FEE-1DD1-8766-ABA9-62E7CD91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Select Serial Port and Board</a:t>
            </a:r>
          </a:p>
        </p:txBody>
      </p:sp>
      <p:pic>
        <p:nvPicPr>
          <p:cNvPr id="11267" name="Picture 6" descr="http://cal-eng.com/wp-content/uploads/2012/01/Arduino-IDE-2.jpg">
            <a:extLst>
              <a:ext uri="{FF2B5EF4-FFF2-40B4-BE49-F238E27FC236}">
                <a16:creationId xmlns:a16="http://schemas.microsoft.com/office/drawing/2014/main" id="{91C6E7BF-63BC-F5A7-B912-935A9905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0925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http://startingelectronics.com/software/arduino/installing-arduino-software-windows-7/arduino-install-14.png">
            <a:extLst>
              <a:ext uri="{FF2B5EF4-FFF2-40B4-BE49-F238E27FC236}">
                <a16:creationId xmlns:a16="http://schemas.microsoft.com/office/drawing/2014/main" id="{CE9DE16C-89A6-EE5B-41F3-3BF45162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1905000"/>
            <a:ext cx="42672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02B649-D1E1-5719-70E9-8E4E6018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Status Messages</a:t>
            </a:r>
          </a:p>
        </p:txBody>
      </p:sp>
      <p:pic>
        <p:nvPicPr>
          <p:cNvPr id="12291" name="Picture 3" descr="pic8.gif">
            <a:extLst>
              <a:ext uri="{FF2B5EF4-FFF2-40B4-BE49-F238E27FC236}">
                <a16:creationId xmlns:a16="http://schemas.microsoft.com/office/drawing/2014/main" id="{53545B3B-6972-E283-8A64-3DB59A430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4564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9">
            <a:extLst>
              <a:ext uri="{FF2B5EF4-FFF2-40B4-BE49-F238E27FC236}">
                <a16:creationId xmlns:a16="http://schemas.microsoft.com/office/drawing/2014/main" id="{56330D71-0BB4-8570-F68F-77A122142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6213475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todbot.com/blog/bionicarduino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pic7.gif">
            <a:extLst>
              <a:ext uri="{FF2B5EF4-FFF2-40B4-BE49-F238E27FC236}">
                <a16:creationId xmlns:a16="http://schemas.microsoft.com/office/drawing/2014/main" id="{00F7A33A-F3A2-0B62-4043-FD52AF541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2042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9">
            <a:extLst>
              <a:ext uri="{FF2B5EF4-FFF2-40B4-BE49-F238E27FC236}">
                <a16:creationId xmlns:a16="http://schemas.microsoft.com/office/drawing/2014/main" id="{5DAD163C-6B02-7E5E-E60C-F91BF74B0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6213475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todbot.com/blog/bionicarduino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A52F05A-EF22-94EB-0B70-89E0B456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Add an External LED to pin 13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C48F361-95D6-40EB-AFA6-D46A454C224B}"/>
              </a:ext>
            </a:extLst>
          </p:cNvPr>
          <p:cNvSpPr txBox="1">
            <a:spLocks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/>
              <a:t>File &gt; Examples &gt; Digital &gt; Blink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LED’s have polarity 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 dirty="0"/>
              <a:t>Negative indicated by flat side of the housing and a short leg</a:t>
            </a:r>
            <a:endParaRPr lang="en-US" altLang="en-US" sz="2800" b="1" dirty="0"/>
          </a:p>
        </p:txBody>
      </p:sp>
      <p:pic>
        <p:nvPicPr>
          <p:cNvPr id="14340" name="Picture 6" descr="ledpolarity">
            <a:extLst>
              <a:ext uri="{FF2B5EF4-FFF2-40B4-BE49-F238E27FC236}">
                <a16:creationId xmlns:a16="http://schemas.microsoft.com/office/drawing/2014/main" id="{C85905CC-3A37-5DE2-368A-64492644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810000"/>
            <a:ext cx="3519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9">
            <a:extLst>
              <a:ext uri="{FF2B5EF4-FFF2-40B4-BE49-F238E27FC236}">
                <a16:creationId xmlns:a16="http://schemas.microsoft.com/office/drawing/2014/main" id="{482FBDE1-9EF5-C069-9F7D-A5017FD1A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19800"/>
            <a:ext cx="2001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www.instructables.com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D4002C4-F58B-0DE9-D878-3077FBAA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Terminology</a:t>
            </a:r>
          </a:p>
        </p:txBody>
      </p:sp>
      <p:pic>
        <p:nvPicPr>
          <p:cNvPr id="17411" name="Picture 3" descr="pic3.jpg">
            <a:extLst>
              <a:ext uri="{FF2B5EF4-FFF2-40B4-BE49-F238E27FC236}">
                <a16:creationId xmlns:a16="http://schemas.microsoft.com/office/drawing/2014/main" id="{2D1BE495-D8C1-3238-28CB-5092DB0C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635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73B12-D6B4-7DE7-0BC5-8538A369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D634318-E457-BC70-80DC-9E4EF49D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5270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Add an External LED to pin 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81674-0759-7B83-D5AA-2290AF916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51" y="-762000"/>
            <a:ext cx="5780697" cy="8908539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6268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D78C873-3342-A1E9-B3A1-5A795EB9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 Little Bit About Programming</a:t>
            </a:r>
          </a:p>
        </p:txBody>
      </p:sp>
      <p:pic>
        <p:nvPicPr>
          <p:cNvPr id="15363" name="Picture 2" descr="arduino ide cebu philippines">
            <a:extLst>
              <a:ext uri="{FF2B5EF4-FFF2-40B4-BE49-F238E27FC236}">
                <a16:creationId xmlns:a16="http://schemas.microsoft.com/office/drawing/2014/main" id="{1600F872-9AAC-C1E1-78D5-4B58276E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92213"/>
            <a:ext cx="495300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D007BE35-5DB1-638E-1D0D-92D4A0F89C59}"/>
              </a:ext>
            </a:extLst>
          </p:cNvPr>
          <p:cNvSpPr txBox="1">
            <a:spLocks/>
          </p:cNvSpPr>
          <p:nvPr/>
        </p:nvSpPr>
        <p:spPr bwMode="auto">
          <a:xfrm>
            <a:off x="5410200" y="1192213"/>
            <a:ext cx="3862388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Code is case sensitive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Statements are commands and must end with a semi-colon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Comments follow a // or begin with /* and end with */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hlinkClick r:id="rId3"/>
              </a:rPr>
              <a:t>loop and setup</a:t>
            </a:r>
            <a:endParaRPr lang="en-US" alt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18E8F1C-D1D3-79BB-B156-D3699EB2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3696"/>
            <a:ext cx="6410325" cy="681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685DC9E6-2F5D-E499-CC35-9F1EE68B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113"/>
            <a:ext cx="8229600" cy="1001713"/>
          </a:xfrm>
        </p:spPr>
        <p:txBody>
          <a:bodyPr/>
          <a:lstStyle/>
          <a:p>
            <a:r>
              <a:rPr lang="en-US" altLang="en-US"/>
              <a:t>Our First Program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0BAD0F9-DD61-D34C-93D9-4E174E9E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304800"/>
            <a:ext cx="4038600" cy="1143000"/>
          </a:xfrm>
        </p:spPr>
        <p:txBody>
          <a:bodyPr/>
          <a:lstStyle/>
          <a:p>
            <a:pPr eaLnBrk="1" hangingPunct="1"/>
            <a:r>
              <a:rPr lang="en-US" altLang="en-US"/>
              <a:t>Digital I/0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50A68126-3A96-632C-FD31-81E01ED91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38"/>
            <a:ext cx="36560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>
            <a:extLst>
              <a:ext uri="{FF2B5EF4-FFF2-40B4-BE49-F238E27FC236}">
                <a16:creationId xmlns:a16="http://schemas.microsoft.com/office/drawing/2014/main" id="{52BDC745-3C1E-3CFE-9525-31F3CB919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2728913"/>
            <a:ext cx="79248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000">
                <a:latin typeface="Courier New" panose="02070309020205020404" pitchFamily="49" charset="0"/>
                <a:cs typeface="Courier New" panose="02070309020205020404" pitchFamily="49" charset="0"/>
              </a:rPr>
              <a:t>pinMode(</a:t>
            </a:r>
            <a:r>
              <a:rPr lang="en-US" altLang="en-US" sz="3000" i="1">
                <a:latin typeface="Courier New" panose="02070309020205020404" pitchFamily="49" charset="0"/>
                <a:cs typeface="Courier New" panose="02070309020205020404" pitchFamily="49" charset="0"/>
              </a:rPr>
              <a:t>pin</a:t>
            </a:r>
            <a:r>
              <a:rPr lang="en-US" altLang="en-US" sz="30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3000" i="1"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en-US" altLang="en-US" sz="3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Sets pin to either </a:t>
            </a:r>
            <a:r>
              <a:rPr lang="en-US" altLang="en-US" sz="260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2600"/>
              <a:t> or </a:t>
            </a:r>
            <a:r>
              <a:rPr lang="en-US" altLang="en-US" sz="2600"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>
                <a:latin typeface="Courier New" panose="02070309020205020404" pitchFamily="49" charset="0"/>
                <a:cs typeface="Courier New" panose="02070309020205020404" pitchFamily="49" charset="0"/>
              </a:rPr>
              <a:t>digitalRead(</a:t>
            </a:r>
            <a:r>
              <a:rPr lang="en-US" altLang="en-US" sz="3000" i="1">
                <a:latin typeface="Courier New" panose="02070309020205020404" pitchFamily="49" charset="0"/>
                <a:cs typeface="Courier New" panose="02070309020205020404" pitchFamily="49" charset="0"/>
              </a:rPr>
              <a:t>pin</a:t>
            </a:r>
            <a:r>
              <a:rPr lang="en-US" altLang="en-US" sz="3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Reads </a:t>
            </a:r>
            <a:r>
              <a:rPr lang="en-US" altLang="en-US" sz="2600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altLang="en-US" sz="2600"/>
              <a:t> or </a:t>
            </a:r>
            <a:r>
              <a:rPr lang="en-US" altLang="en-US" sz="2600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altLang="en-US" sz="2600"/>
              <a:t> from a pin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/>
          </a:p>
          <a:p>
            <a:pPr eaLnBrk="1" hangingPunct="1">
              <a:lnSpc>
                <a:spcPct val="90000"/>
              </a:lnSpc>
            </a:pPr>
            <a:r>
              <a:rPr lang="en-US" altLang="en-US" sz="3000">
                <a:latin typeface="Courier New" panose="02070309020205020404" pitchFamily="49" charset="0"/>
                <a:cs typeface="Courier New" panose="02070309020205020404" pitchFamily="49" charset="0"/>
              </a:rPr>
              <a:t>digitalWrite(</a:t>
            </a:r>
            <a:r>
              <a:rPr lang="en-US" altLang="en-US" sz="3000" i="1">
                <a:latin typeface="Courier New" panose="02070309020205020404" pitchFamily="49" charset="0"/>
                <a:cs typeface="Courier New" panose="02070309020205020404" pitchFamily="49" charset="0"/>
              </a:rPr>
              <a:t>pin</a:t>
            </a:r>
            <a:r>
              <a:rPr lang="en-US" altLang="en-US" sz="30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3000" i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altLang="en-US" sz="3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Writes </a:t>
            </a:r>
            <a:r>
              <a:rPr lang="en-US" altLang="en-US" sz="2600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altLang="en-US" sz="2600"/>
              <a:t> or </a:t>
            </a:r>
            <a:r>
              <a:rPr lang="en-US" altLang="en-US" sz="2600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altLang="en-US" sz="2600"/>
              <a:t> to a pin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/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Electronic stuff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Output pins can provide 40 mA of current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Writing </a:t>
            </a:r>
            <a:r>
              <a:rPr lang="en-US" altLang="en-US" sz="2600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altLang="en-US" sz="2600"/>
              <a:t> to an input pin installs a 20K</a:t>
            </a:r>
            <a:r>
              <a:rPr lang="el-GR" altLang="en-US" sz="2600">
                <a:latin typeface="Arial" panose="020B0604020202020204" pitchFamily="34" charset="0"/>
              </a:rPr>
              <a:t>Ω</a:t>
            </a:r>
            <a:r>
              <a:rPr lang="en-US" altLang="en-US" sz="2600"/>
              <a:t> pullup</a:t>
            </a:r>
          </a:p>
          <a:p>
            <a:pPr eaLnBrk="1" hangingPunct="1"/>
            <a:endParaRPr lang="en-US" altLang="en-US"/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id="{1D296373-9F47-0039-BC9D-B7A6D1CD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22488"/>
            <a:ext cx="2832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www.mikroe.com/chapters/view/1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C4CA074-46C1-D414-7702-B177A3AB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Arduino Timing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7DCC985-6C1E-F40A-FCF0-9CA95A76D1A9}"/>
              </a:ext>
            </a:extLst>
          </p:cNvPr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delay(</a:t>
            </a:r>
            <a:r>
              <a:rPr lang="en-US" altLang="en-US" sz="3200" i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/>
              <a:t>Pauses for a few milliseconds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delayMicroseconds(</a:t>
            </a:r>
            <a:r>
              <a:rPr lang="en-US" altLang="en-US" sz="3200" i="1">
                <a:latin typeface="Courier New" panose="02070309020205020404" pitchFamily="49" charset="0"/>
                <a:cs typeface="Courier New" panose="02070309020205020404" pitchFamily="49" charset="0"/>
              </a:rPr>
              <a:t>us</a:t>
            </a: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/>
              <a:t>Pauses for a few microseconds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More commands: </a:t>
            </a:r>
            <a:r>
              <a:rPr lang="en-US" altLang="en-US" sz="3200">
                <a:hlinkClick r:id="rId2" action="ppaction://hlinkfile"/>
              </a:rPr>
              <a:t>arduino.cc/en/Reference/HomePage</a:t>
            </a:r>
            <a:endParaRPr lang="en-US" altLang="en-US" sz="320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61D1E84-595C-F5E5-EB58-BA078DCE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679450"/>
          </a:xfrm>
        </p:spPr>
        <p:txBody>
          <a:bodyPr/>
          <a:lstStyle/>
          <a:p>
            <a:pPr eaLnBrk="1" hangingPunct="1"/>
            <a:r>
              <a:rPr lang="en-US" altLang="en-US"/>
              <a:t>What is a Microcontroller</a:t>
            </a:r>
          </a:p>
        </p:txBody>
      </p:sp>
      <p:pic>
        <p:nvPicPr>
          <p:cNvPr id="3075" name="Content Placeholder 3">
            <a:extLst>
              <a:ext uri="{FF2B5EF4-FFF2-40B4-BE49-F238E27FC236}">
                <a16:creationId xmlns:a16="http://schemas.microsoft.com/office/drawing/2014/main" id="{3542D1D7-14C3-5A50-3390-7D40DC386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744538"/>
            <a:ext cx="5226050" cy="40290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1A2BBB-05CD-46C7-F4AD-DE9442BF0654}"/>
              </a:ext>
            </a:extLst>
          </p:cNvPr>
          <p:cNvSpPr txBox="1"/>
          <p:nvPr/>
        </p:nvSpPr>
        <p:spPr>
          <a:xfrm>
            <a:off x="163513" y="4994275"/>
            <a:ext cx="89916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 small computer on a single chip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containing a processor, memory, and input/output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Typically "</a:t>
            </a:r>
            <a:r>
              <a:rPr lang="en-US" sz="2400" b="1" dirty="0">
                <a:latin typeface="+mn-lt"/>
                <a:cs typeface="+mn-cs"/>
              </a:rPr>
              <a:t>embedded</a:t>
            </a:r>
            <a:r>
              <a:rPr lang="en-US" sz="2400" dirty="0">
                <a:latin typeface="+mn-lt"/>
                <a:cs typeface="+mn-cs"/>
              </a:rPr>
              <a:t>" inside some device that they control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 microcontroller is often small and low cost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  <a:hlinkClick r:id="rId3"/>
              </a:rPr>
              <a:t>Examples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077" name="Text Box 9">
            <a:extLst>
              <a:ext uri="{FF2B5EF4-FFF2-40B4-BE49-F238E27FC236}">
                <a16:creationId xmlns:a16="http://schemas.microsoft.com/office/drawing/2014/main" id="{7C4D7C65-C74F-FFD2-CDEC-4CC42EEE8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038600"/>
            <a:ext cx="2832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www.mikroe.com/chapters/view/1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C71A9D9-7ACE-127B-67BF-5CA7292D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Digital?  Analog?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C3FCC8A-F58D-9322-B974-FDDE424CFCFC}"/>
              </a:ext>
            </a:extLst>
          </p:cNvPr>
          <p:cNvSpPr txBox="1">
            <a:spLocks/>
          </p:cNvSpPr>
          <p:nvPr/>
        </p:nvSpPr>
        <p:spPr bwMode="auto">
          <a:xfrm>
            <a:off x="304800" y="1219200"/>
            <a:ext cx="853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Digital has two values: </a:t>
            </a:r>
            <a:r>
              <a:rPr lang="en-US" altLang="en-US" sz="3200" b="1"/>
              <a:t>on</a:t>
            </a:r>
            <a:r>
              <a:rPr lang="en-US" altLang="en-US" sz="3200"/>
              <a:t> and </a:t>
            </a:r>
            <a:r>
              <a:rPr lang="en-US" altLang="en-US" sz="3200" b="1"/>
              <a:t>off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Analog has many (infinite) values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Computers don’t really do analog, they </a:t>
            </a:r>
            <a:r>
              <a:rPr lang="en-US" altLang="en-US" sz="3200" b="1" i="1"/>
              <a:t>quantize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/>
              <a:t>Remember the 6 analog input pins---here’s  how they work</a:t>
            </a:r>
            <a:r>
              <a:rPr lang="en-US" altLang="en-US" sz="3200" i="1"/>
              <a:t> 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BEBEE77F-8E75-659B-70B2-303144A3F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657600"/>
            <a:ext cx="62801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9">
            <a:extLst>
              <a:ext uri="{FF2B5EF4-FFF2-40B4-BE49-F238E27FC236}">
                <a16:creationId xmlns:a16="http://schemas.microsoft.com/office/drawing/2014/main" id="{F12454D0-8544-0695-415C-F7B2D812E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6550025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todbot.com/blog/bionicarduino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D48D629-8A03-D8DE-D111-EA33EDB5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4925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/>
              <a:t>Bits and Bytes</a:t>
            </a:r>
          </a:p>
        </p:txBody>
      </p:sp>
      <p:pic>
        <p:nvPicPr>
          <p:cNvPr id="21507" name="Picture 4" descr="https://encrypted-tbn2.gstatic.com/images?q=tbn:ANd9GcQS65FpiM_q11FrnBe5J-aniFYl1AYrafGUwPojWgW1YZp6dvNt">
            <a:extLst>
              <a:ext uri="{FF2B5EF4-FFF2-40B4-BE49-F238E27FC236}">
                <a16:creationId xmlns:a16="http://schemas.microsoft.com/office/drawing/2014/main" id="{6948D3CB-1656-D608-CCC9-17DCE9E4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696913"/>
            <a:ext cx="5838825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cf.ydcdn.net/1.0.0.25/images/computer/ADDRSBUS.GIF">
            <a:extLst>
              <a:ext uri="{FF2B5EF4-FFF2-40B4-BE49-F238E27FC236}">
                <a16:creationId xmlns:a16="http://schemas.microsoft.com/office/drawing/2014/main" id="{976B07B2-BA78-87DB-F043-ED45E76F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46538"/>
            <a:ext cx="448945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http://technet.microsoft.com/en-us/library/Bb726995.tcch0302_big%28l=en-us%29.gif">
            <a:extLst>
              <a:ext uri="{FF2B5EF4-FFF2-40B4-BE49-F238E27FC236}">
                <a16:creationId xmlns:a16="http://schemas.microsoft.com/office/drawing/2014/main" id="{DC60BA3E-E5F9-21C8-77A6-FD3357C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200"/>
            <a:ext cx="44958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1E13419-FA8E-B171-96A1-C13F9D7C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3813"/>
            <a:ext cx="8229600" cy="1143000"/>
          </a:xfrm>
        </p:spPr>
        <p:txBody>
          <a:bodyPr/>
          <a:lstStyle/>
          <a:p>
            <a:r>
              <a:rPr lang="en-US" altLang="en-US"/>
              <a:t>Variables</a:t>
            </a:r>
          </a:p>
        </p:txBody>
      </p:sp>
      <p:pic>
        <p:nvPicPr>
          <p:cNvPr id="22531" name="Picture 2" descr="https://encrypted-tbn0.gstatic.com/images?q=tbn:ANd9GcT5VzpdZwEtud0HmlqJKGkmdZBmQreCz6y83VCBFiYSq1kE6JgZhw">
            <a:extLst>
              <a:ext uri="{FF2B5EF4-FFF2-40B4-BE49-F238E27FC236}">
                <a16:creationId xmlns:a16="http://schemas.microsoft.com/office/drawing/2014/main" id="{907C1ED5-6B30-D3C8-F3A6-D3FB3652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2088"/>
            <a:ext cx="8556625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>
            <a:extLst>
              <a:ext uri="{FF2B5EF4-FFF2-40B4-BE49-F238E27FC236}">
                <a16:creationId xmlns:a16="http://schemas.microsoft.com/office/drawing/2014/main" id="{769BACE0-9753-1779-41F3-19426C0DB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6242050"/>
            <a:ext cx="184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www3.ntu.edu.sg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8BF0FE77-702E-AD1C-5CC3-80B697D42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828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565799A9-1D79-8721-74D3-2739E0B8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Putting It Together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84B70712-2F28-1DAC-DD5B-55589B11C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5241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78E62FE2-D5D3-CA60-0D56-CF3093504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4483100"/>
            <a:ext cx="8235951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4">
            <a:extLst>
              <a:ext uri="{FF2B5EF4-FFF2-40B4-BE49-F238E27FC236}">
                <a16:creationId xmlns:a16="http://schemas.microsoft.com/office/drawing/2014/main" id="{C846B643-C5A0-82DA-56A4-D8C3929AE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1147763"/>
            <a:ext cx="5510212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Complete the sketch (program) below.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What output will be generated by this program?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What if the schematic were changed?                  </a:t>
            </a:r>
            <a:r>
              <a:rPr lang="en-US" altLang="en-US" sz="3200">
                <a:sym typeface="Wingdings" panose="05000000000000000000" pitchFamily="2" charset="2"/>
              </a:rPr>
              <a:t></a:t>
            </a:r>
            <a:endParaRPr lang="en-US" altLang="en-US" sz="3200"/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7A68D70F-5503-5DB7-0B7E-2D6E814C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550025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www.ladyada.net/learn/arduino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82DFE49-4148-2D11-A2AA-A39CB7AA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References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32D0B3B-4357-73B3-C4B7-738A269C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400" dirty="0">
                <a:hlinkClick r:id="rId2"/>
              </a:rPr>
              <a:t>www.arduino.cc</a:t>
            </a:r>
            <a:endParaRPr lang="en-US" altLang="en-US" sz="3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400" dirty="0">
                <a:hlinkClick r:id="rId3"/>
              </a:rPr>
              <a:t>www.ladyada.net/learn/arduino</a:t>
            </a:r>
            <a:endParaRPr lang="en-US" altLang="en-US" sz="3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400" dirty="0">
                <a:hlinkClick r:id="rId4"/>
              </a:rPr>
              <a:t>www.EarthshineElectronics.com</a:t>
            </a:r>
            <a:endParaRPr lang="en-US" altLang="en-US" sz="34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D83B7CD-C4FC-8D63-0F9B-77381517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a Development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1ED2-F4CC-69A7-2C5F-5E1DA923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370013"/>
            <a:ext cx="4038600" cy="23939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printed circuit board designed to facilitate work with a particular microcontroller.</a:t>
            </a:r>
          </a:p>
        </p:txBody>
      </p:sp>
      <p:pic>
        <p:nvPicPr>
          <p:cNvPr id="4100" name="Picture 2" descr="arduino and breadboard">
            <a:extLst>
              <a:ext uri="{FF2B5EF4-FFF2-40B4-BE49-F238E27FC236}">
                <a16:creationId xmlns:a16="http://schemas.microsoft.com/office/drawing/2014/main" id="{646A1395-C1A4-E7C1-F68E-3820D7D3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371600"/>
            <a:ext cx="3810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>
            <a:extLst>
              <a:ext uri="{FF2B5EF4-FFF2-40B4-BE49-F238E27FC236}">
                <a16:creationId xmlns:a16="http://schemas.microsoft.com/office/drawing/2014/main" id="{9E96A6E2-AC64-36EC-74BF-23C65F9C0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86200"/>
            <a:ext cx="77168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Typical components include: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power circuit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programming interface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basic input; usually buttons and LEDs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I/O pins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6F66E84-4D98-2317-8663-823A129A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Arduino Development Board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9997C493-E613-4A75-0EFA-CD96CE807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534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9">
            <a:extLst>
              <a:ext uri="{FF2B5EF4-FFF2-40B4-BE49-F238E27FC236}">
                <a16:creationId xmlns:a16="http://schemas.microsoft.com/office/drawing/2014/main" id="{DE9A8CF8-BF71-947F-D166-E0E64C605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213475"/>
            <a:ext cx="2649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Making-robots-with-arduino.pdf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9660-AEDA-7ACA-5D6D-A9500C60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dirty="0" err="1"/>
              <a:t>Arduino</a:t>
            </a:r>
            <a:r>
              <a:rPr lang="en-US" dirty="0"/>
              <a:t> Microcontroller: Atmel ARV </a:t>
            </a:r>
            <a:r>
              <a:rPr lang="en-US" dirty="0" err="1"/>
              <a:t>Atmega</a:t>
            </a:r>
            <a:r>
              <a:rPr lang="en-US" dirty="0"/>
              <a:t> 328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03D1998-5294-3CDF-1945-AF19BF64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6888"/>
            <a:ext cx="38862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D3DEEC95-89B7-938D-E7A2-9ADB24833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4005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9">
            <a:extLst>
              <a:ext uri="{FF2B5EF4-FFF2-40B4-BE49-F238E27FC236}">
                <a16:creationId xmlns:a16="http://schemas.microsoft.com/office/drawing/2014/main" id="{67F10ED9-AFA9-D674-0BB7-75130092B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6367463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Making-robots-with-arduino.pdf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50" name="TextBox 2">
            <a:extLst>
              <a:ext uri="{FF2B5EF4-FFF2-40B4-BE49-F238E27FC236}">
                <a16:creationId xmlns:a16="http://schemas.microsoft.com/office/drawing/2014/main" id="{83A311DF-1990-34AB-8376-2DB29D915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591175"/>
            <a:ext cx="2309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hlinkClick r:id="rId4"/>
              </a:rPr>
              <a:t>Specification</a:t>
            </a:r>
            <a:endParaRPr lang="en-US" alt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E9502CB-5CBA-E5F8-12B0-01105439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the Arduino</a:t>
            </a:r>
          </a:p>
        </p:txBody>
      </p:sp>
      <p:pic>
        <p:nvPicPr>
          <p:cNvPr id="7171" name="Picture 2" descr="pic1.jpg">
            <a:extLst>
              <a:ext uri="{FF2B5EF4-FFF2-40B4-BE49-F238E27FC236}">
                <a16:creationId xmlns:a16="http://schemas.microsoft.com/office/drawing/2014/main" id="{CA0ECD17-068F-7838-E397-42DB3550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89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9">
            <a:extLst>
              <a:ext uri="{FF2B5EF4-FFF2-40B4-BE49-F238E27FC236}">
                <a16:creationId xmlns:a16="http://schemas.microsoft.com/office/drawing/2014/main" id="{3009FCEB-1D89-BE0F-7724-842EB7DE5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6213475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todbot.com/blog/bionicarduino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8B47E08-3529-0750-09C6-682BF6F9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66FA3-12F4-DE38-95BD-12D24253D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Check out: </a:t>
            </a:r>
            <a:r>
              <a:rPr lang="en-US" dirty="0">
                <a:hlinkClick r:id="rId2"/>
              </a:rPr>
              <a:t>http://arduino.cc/en/Guide/HomePage</a:t>
            </a:r>
            <a:endParaRPr lang="en-US" dirty="0"/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Download &amp; install the </a:t>
            </a:r>
            <a:r>
              <a:rPr lang="en-US" b="1" dirty="0" err="1"/>
              <a:t>Arduino</a:t>
            </a:r>
            <a:r>
              <a:rPr lang="en-US" b="1" dirty="0"/>
              <a:t> environment (IDE)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Connect the board to your computer via the UBS cable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If needed, install the drivers (not needed in lab)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Launch the </a:t>
            </a:r>
            <a:r>
              <a:rPr lang="en-US" b="1" dirty="0" err="1"/>
              <a:t>Arduino</a:t>
            </a:r>
            <a:r>
              <a:rPr lang="en-US" b="1" dirty="0"/>
              <a:t> IDE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Select your board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Select your serial port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Open the blink example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Upload the program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20DD37B-3120-AE4F-F959-F3344D4F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Try It: Connect the USB Cable</a:t>
            </a:r>
          </a:p>
        </p:txBody>
      </p:sp>
      <p:pic>
        <p:nvPicPr>
          <p:cNvPr id="9219" name="Picture 3" descr="pic4.gif">
            <a:extLst>
              <a:ext uri="{FF2B5EF4-FFF2-40B4-BE49-F238E27FC236}">
                <a16:creationId xmlns:a16="http://schemas.microsoft.com/office/drawing/2014/main" id="{FD516D59-6630-7DCE-4BBC-113ECF9DC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586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9">
            <a:extLst>
              <a:ext uri="{FF2B5EF4-FFF2-40B4-BE49-F238E27FC236}">
                <a16:creationId xmlns:a16="http://schemas.microsoft.com/office/drawing/2014/main" id="{B89BF6D6-251B-6B15-F53E-2858DC34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6213475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todbot.com/blog/bionicarduino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26129A1-4979-06EC-E0F6-DD83E12A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7463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/>
              <a:t>Arduino IDE</a:t>
            </a:r>
          </a:p>
        </p:txBody>
      </p:sp>
      <p:pic>
        <p:nvPicPr>
          <p:cNvPr id="10243" name="Picture 2" descr="https://labitat.dk/w/images/6/63/ArduinoIDE.png">
            <a:extLst>
              <a:ext uri="{FF2B5EF4-FFF2-40B4-BE49-F238E27FC236}">
                <a16:creationId xmlns:a16="http://schemas.microsoft.com/office/drawing/2014/main" id="{0A1173E7-696D-97D5-2B62-5E8A80D1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5350"/>
            <a:ext cx="50292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id="{E1C012C7-F3C7-44E4-2585-EA4168BD9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3638"/>
            <a:ext cx="8640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See: </a:t>
            </a:r>
            <a:r>
              <a:rPr lang="en-US" altLang="en-US" sz="2400">
                <a:hlinkClick r:id="rId3"/>
              </a:rPr>
              <a:t>http://arduino.cc/en/Guide/Environment</a:t>
            </a:r>
            <a:r>
              <a:rPr lang="en-US" altLang="en-US" sz="2400"/>
              <a:t> for more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552</Words>
  <Application>Microsoft Office PowerPoint</Application>
  <PresentationFormat>On-screen Show (4:3)</PresentationFormat>
  <Paragraphs>98</Paragraphs>
  <Slides>24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Arial</vt:lpstr>
      <vt:lpstr>ＭＳ Ｐゴシック</vt:lpstr>
      <vt:lpstr>Courier New</vt:lpstr>
      <vt:lpstr>Wingdings</vt:lpstr>
      <vt:lpstr>Office Theme</vt:lpstr>
      <vt:lpstr>Arduino Part 1</vt:lpstr>
      <vt:lpstr>What is a Microcontroller</vt:lpstr>
      <vt:lpstr>What is a Development Board</vt:lpstr>
      <vt:lpstr>The Arduino Development Board</vt:lpstr>
      <vt:lpstr>The Arduino Microcontroller: Atmel ARV Atmega 328</vt:lpstr>
      <vt:lpstr>What is the Arduino</vt:lpstr>
      <vt:lpstr>Getting Started</vt:lpstr>
      <vt:lpstr>Try It: Connect the USB Cable</vt:lpstr>
      <vt:lpstr>Arduino IDE</vt:lpstr>
      <vt:lpstr>Select Serial Port and Board</vt:lpstr>
      <vt:lpstr>Status Messages</vt:lpstr>
      <vt:lpstr>PowerPoint Presentation</vt:lpstr>
      <vt:lpstr>Add an External LED to pin 13</vt:lpstr>
      <vt:lpstr>Terminology</vt:lpstr>
      <vt:lpstr>Add an External LED to pin 13</vt:lpstr>
      <vt:lpstr>A Little Bit About Programming</vt:lpstr>
      <vt:lpstr>Our First Program</vt:lpstr>
      <vt:lpstr>Digital I/0</vt:lpstr>
      <vt:lpstr>Arduino Timing</vt:lpstr>
      <vt:lpstr>Digital?  Analog?</vt:lpstr>
      <vt:lpstr>Bits and Bytes</vt:lpstr>
      <vt:lpstr>Variables</vt:lpstr>
      <vt:lpstr>Putting It Together</vt:lpstr>
      <vt:lpstr>Some References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Part 1</dc:title>
  <dc:creator>Rebecca Bruce</dc:creator>
  <cp:lastModifiedBy>W Arnott</cp:lastModifiedBy>
  <cp:revision>55</cp:revision>
  <dcterms:created xsi:type="dcterms:W3CDTF">2013-01-25T15:57:11Z</dcterms:created>
  <dcterms:modified xsi:type="dcterms:W3CDTF">2024-03-04T07:28:32Z</dcterms:modified>
</cp:coreProperties>
</file>