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80"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9" autoAdjust="0"/>
  </p:normalViewPr>
  <p:slideViewPr>
    <p:cSldViewPr snapToGrid="0">
      <p:cViewPr varScale="1">
        <p:scale>
          <a:sx n="104" d="100"/>
          <a:sy n="104" d="100"/>
        </p:scale>
        <p:origin x="70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B003-B437-4ED1-7B1A-D021F4A5FC41}"/>
              </a:ext>
            </a:extLst>
          </p:cNvPr>
          <p:cNvSpPr>
            <a:spLocks noGrp="1"/>
          </p:cNvSpPr>
          <p:nvPr>
            <p:ph type="ctrTitle"/>
          </p:nvPr>
        </p:nvSpPr>
        <p:spPr>
          <a:xfrm>
            <a:off x="1524000" y="0"/>
            <a:ext cx="9144000" cy="450063"/>
          </a:xfrm>
        </p:spPr>
        <p:txBody>
          <a:bodyPr anchor="b">
            <a:normAutofit/>
          </a:bodyPr>
          <a:lstStyle>
            <a:lvl1pPr algn="ctr">
              <a:defRPr sz="24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3052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C5DD-CA0E-E4D5-BDC5-4CA4CF5548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1FD25-24EB-8D32-CB46-8B470DDF64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A59D2-9461-F41B-2BB2-0700758CBC8D}"/>
              </a:ext>
            </a:extLst>
          </p:cNvPr>
          <p:cNvSpPr>
            <a:spLocks noGrp="1"/>
          </p:cNvSpPr>
          <p:nvPr>
            <p:ph type="dt" sz="half" idx="10"/>
          </p:nvPr>
        </p:nvSpPr>
        <p:spPr/>
        <p:txBody>
          <a:bodyPr/>
          <a:lstStyle/>
          <a:p>
            <a:fld id="{5B549E37-3C5A-4E2F-979B-3EE904589266}" type="datetimeFigureOut">
              <a:rPr lang="en-US" smtClean="0"/>
              <a:t>3/18/2024</a:t>
            </a:fld>
            <a:endParaRPr lang="en-US"/>
          </a:p>
        </p:txBody>
      </p:sp>
      <p:sp>
        <p:nvSpPr>
          <p:cNvPr id="5" name="Footer Placeholder 4">
            <a:extLst>
              <a:ext uri="{FF2B5EF4-FFF2-40B4-BE49-F238E27FC236}">
                <a16:creationId xmlns:a16="http://schemas.microsoft.com/office/drawing/2014/main" id="{71FD906D-88C7-19AB-5E2D-189D445C1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2F29C-3BAB-0504-E6BB-5813266B0AB8}"/>
              </a:ext>
            </a:extLst>
          </p:cNvPr>
          <p:cNvSpPr>
            <a:spLocks noGrp="1"/>
          </p:cNvSpPr>
          <p:nvPr>
            <p:ph type="sldNum" sz="quarter" idx="12"/>
          </p:nvPr>
        </p:nvSpPr>
        <p:spPr/>
        <p:txBody>
          <a:bodyPr/>
          <a:lstStyle/>
          <a:p>
            <a:fld id="{43F8ED77-6593-4DAD-B60D-BFE40190F361}" type="slidenum">
              <a:rPr lang="en-US" smtClean="0"/>
              <a:t>‹#›</a:t>
            </a:fld>
            <a:endParaRPr lang="en-US"/>
          </a:p>
        </p:txBody>
      </p:sp>
    </p:spTree>
    <p:extLst>
      <p:ext uri="{BB962C8B-B14F-4D97-AF65-F5344CB8AC3E}">
        <p14:creationId xmlns:p14="http://schemas.microsoft.com/office/powerpoint/2010/main" val="49868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1D022-8050-112E-7E38-65E2C0DD63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EE36A5-337E-4F76-1246-F5F541B7A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3F47E-714B-3723-184C-45D80F62EB7F}"/>
              </a:ext>
            </a:extLst>
          </p:cNvPr>
          <p:cNvSpPr>
            <a:spLocks noGrp="1"/>
          </p:cNvSpPr>
          <p:nvPr>
            <p:ph type="dt" sz="half" idx="10"/>
          </p:nvPr>
        </p:nvSpPr>
        <p:spPr/>
        <p:txBody>
          <a:bodyPr/>
          <a:lstStyle/>
          <a:p>
            <a:fld id="{5B549E37-3C5A-4E2F-979B-3EE904589266}" type="datetimeFigureOut">
              <a:rPr lang="en-US" smtClean="0"/>
              <a:t>3/18/2024</a:t>
            </a:fld>
            <a:endParaRPr lang="en-US"/>
          </a:p>
        </p:txBody>
      </p:sp>
      <p:sp>
        <p:nvSpPr>
          <p:cNvPr id="5" name="Footer Placeholder 4">
            <a:extLst>
              <a:ext uri="{FF2B5EF4-FFF2-40B4-BE49-F238E27FC236}">
                <a16:creationId xmlns:a16="http://schemas.microsoft.com/office/drawing/2014/main" id="{922BD49E-5F31-8A96-31DB-16A322E8E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10F56-4ECF-DCE7-741B-94E5A6F606EB}"/>
              </a:ext>
            </a:extLst>
          </p:cNvPr>
          <p:cNvSpPr>
            <a:spLocks noGrp="1"/>
          </p:cNvSpPr>
          <p:nvPr>
            <p:ph type="sldNum" sz="quarter" idx="12"/>
          </p:nvPr>
        </p:nvSpPr>
        <p:spPr/>
        <p:txBody>
          <a:bodyPr/>
          <a:lstStyle/>
          <a:p>
            <a:fld id="{43F8ED77-6593-4DAD-B60D-BFE40190F361}" type="slidenum">
              <a:rPr lang="en-US" smtClean="0"/>
              <a:t>‹#›</a:t>
            </a:fld>
            <a:endParaRPr lang="en-US"/>
          </a:p>
        </p:txBody>
      </p:sp>
    </p:spTree>
    <p:extLst>
      <p:ext uri="{BB962C8B-B14F-4D97-AF65-F5344CB8AC3E}">
        <p14:creationId xmlns:p14="http://schemas.microsoft.com/office/powerpoint/2010/main" val="287084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4F55-969E-FB18-55D9-D6A0855450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BFE2CE-7920-95DB-4E03-B17534364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1ABFB4-3957-C532-8517-6DA1A9B1B8F6}"/>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5" name="Footer Placeholder 4">
            <a:extLst>
              <a:ext uri="{FF2B5EF4-FFF2-40B4-BE49-F238E27FC236}">
                <a16:creationId xmlns:a16="http://schemas.microsoft.com/office/drawing/2014/main" id="{FC678C29-FA8F-A47B-2D55-DA61CC305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EEBC4-B683-5FA5-3825-D43F5ECBDBD8}"/>
              </a:ext>
            </a:extLst>
          </p:cNvPr>
          <p:cNvSpPr>
            <a:spLocks noGrp="1"/>
          </p:cNvSpPr>
          <p:nvPr>
            <p:ph type="sldNum" sz="quarter" idx="12"/>
          </p:nvPr>
        </p:nvSpPr>
        <p:spPr>
          <a:xfrm>
            <a:off x="9128185" y="6356349"/>
            <a:ext cx="2743200" cy="365125"/>
          </a:xfrm>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160302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D58D-A1EA-EC13-072F-92A8436DD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25B58-4360-C3CA-62A2-B0718DA4F3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82AAA-DFF8-E136-9159-7C877D36D889}"/>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5" name="Footer Placeholder 4">
            <a:extLst>
              <a:ext uri="{FF2B5EF4-FFF2-40B4-BE49-F238E27FC236}">
                <a16:creationId xmlns:a16="http://schemas.microsoft.com/office/drawing/2014/main" id="{780F2FDF-5EF8-D79E-3342-0A9A4BAE0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56BC1-E7BB-701F-E420-795FC582FDA4}"/>
              </a:ext>
            </a:extLst>
          </p:cNvPr>
          <p:cNvSpPr>
            <a:spLocks noGrp="1"/>
          </p:cNvSpPr>
          <p:nvPr>
            <p:ph type="sldNum" sz="quarter" idx="12"/>
          </p:nvPr>
        </p:nvSpPr>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1086155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F6C7-9377-F32F-DBA8-562E60431C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E76E02-0251-ACD4-D7CF-8E150C2F05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C462DB-3CD4-9A0B-4C80-7543ED8B0590}"/>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5" name="Footer Placeholder 4">
            <a:extLst>
              <a:ext uri="{FF2B5EF4-FFF2-40B4-BE49-F238E27FC236}">
                <a16:creationId xmlns:a16="http://schemas.microsoft.com/office/drawing/2014/main" id="{79CBEB1C-AE2A-BB99-C068-1DC41E512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B557C-214B-9A74-4468-19B807B10EB5}"/>
              </a:ext>
            </a:extLst>
          </p:cNvPr>
          <p:cNvSpPr>
            <a:spLocks noGrp="1"/>
          </p:cNvSpPr>
          <p:nvPr>
            <p:ph type="sldNum" sz="quarter" idx="12"/>
          </p:nvPr>
        </p:nvSpPr>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243012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564A-7706-3D1C-28D4-4201AFC9D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BF5B4-88BA-A1A8-2814-B36A73C555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8A5EB-B0DD-E3D1-D0B4-4DFCACD212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BE6B2E-CD0C-76D0-049E-2A19DD3C4909}"/>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6" name="Footer Placeholder 5">
            <a:extLst>
              <a:ext uri="{FF2B5EF4-FFF2-40B4-BE49-F238E27FC236}">
                <a16:creationId xmlns:a16="http://schemas.microsoft.com/office/drawing/2014/main" id="{05410BEA-1144-360D-0CF2-A5967BA0B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290FD-9FDC-A6C4-5BC2-756A257DC886}"/>
              </a:ext>
            </a:extLst>
          </p:cNvPr>
          <p:cNvSpPr>
            <a:spLocks noGrp="1"/>
          </p:cNvSpPr>
          <p:nvPr>
            <p:ph type="sldNum" sz="quarter" idx="12"/>
          </p:nvPr>
        </p:nvSpPr>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140810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6999-0455-1866-E0D8-AAF217A67A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BC27DA-8EA0-F79F-C976-480F6E981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D6B1B-5FE4-17E1-3824-2E0240698C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CF0EA-C36A-7647-F7B0-7362F9BAF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99BAB7-7DF7-9B3D-6393-2813313E6B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9A991C-53E0-F17B-90C3-0422BC7B06E4}"/>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8" name="Footer Placeholder 7">
            <a:extLst>
              <a:ext uri="{FF2B5EF4-FFF2-40B4-BE49-F238E27FC236}">
                <a16:creationId xmlns:a16="http://schemas.microsoft.com/office/drawing/2014/main" id="{0705B693-5E18-6488-1D22-53660BE14B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35BCDC-0952-6CF7-655A-0FA929D15646}"/>
              </a:ext>
            </a:extLst>
          </p:cNvPr>
          <p:cNvSpPr>
            <a:spLocks noGrp="1"/>
          </p:cNvSpPr>
          <p:nvPr>
            <p:ph type="sldNum" sz="quarter" idx="12"/>
          </p:nvPr>
        </p:nvSpPr>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447755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77D3-B5EA-7FF6-4778-9A4D191144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D78EC7-7168-506D-3D69-25E52771123E}"/>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4" name="Footer Placeholder 3">
            <a:extLst>
              <a:ext uri="{FF2B5EF4-FFF2-40B4-BE49-F238E27FC236}">
                <a16:creationId xmlns:a16="http://schemas.microsoft.com/office/drawing/2014/main" id="{0F7655A2-C21C-511A-797A-FDD3CCEAD2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20B75B-8CA1-914E-1D4C-497FC32AEEEE}"/>
              </a:ext>
            </a:extLst>
          </p:cNvPr>
          <p:cNvSpPr>
            <a:spLocks noGrp="1"/>
          </p:cNvSpPr>
          <p:nvPr>
            <p:ph type="sldNum" sz="quarter" idx="12"/>
          </p:nvPr>
        </p:nvSpPr>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2480168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80F973-6ED4-CD22-80EC-B44E375B55E9}"/>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3" name="Footer Placeholder 2">
            <a:extLst>
              <a:ext uri="{FF2B5EF4-FFF2-40B4-BE49-F238E27FC236}">
                <a16:creationId xmlns:a16="http://schemas.microsoft.com/office/drawing/2014/main" id="{E1F47B62-02E2-FAF4-D6CC-E92260F322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97B3AE-DFB9-040D-15E8-8CD3EE187EEE}"/>
              </a:ext>
            </a:extLst>
          </p:cNvPr>
          <p:cNvSpPr>
            <a:spLocks noGrp="1"/>
          </p:cNvSpPr>
          <p:nvPr>
            <p:ph type="sldNum" sz="quarter" idx="12"/>
          </p:nvPr>
        </p:nvSpPr>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3180900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1287-49A2-C864-8353-092D7D16E5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235AE4-FA11-FD65-014B-133F1C5A45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B51B87-C3E9-16D7-7A9D-803C4291B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765A1-5DF9-BF50-D70D-F659C69BBC77}"/>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6" name="Footer Placeholder 5">
            <a:extLst>
              <a:ext uri="{FF2B5EF4-FFF2-40B4-BE49-F238E27FC236}">
                <a16:creationId xmlns:a16="http://schemas.microsoft.com/office/drawing/2014/main" id="{84FEB5FD-FF3F-9E9D-DD26-A3B045F3B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767F67-6175-F3FC-56AC-641BDDBC1B0E}"/>
              </a:ext>
            </a:extLst>
          </p:cNvPr>
          <p:cNvSpPr>
            <a:spLocks noGrp="1"/>
          </p:cNvSpPr>
          <p:nvPr>
            <p:ph type="sldNum" sz="quarter" idx="12"/>
          </p:nvPr>
        </p:nvSpPr>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154965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7AD0-2D5D-2F25-8EF7-DDC190E84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0D0DB-58F4-950A-9C44-3529749FF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D3D2A-E53B-F7B0-243F-DD7A2641F345}"/>
              </a:ext>
            </a:extLst>
          </p:cNvPr>
          <p:cNvSpPr>
            <a:spLocks noGrp="1"/>
          </p:cNvSpPr>
          <p:nvPr>
            <p:ph type="dt" sz="half" idx="10"/>
          </p:nvPr>
        </p:nvSpPr>
        <p:spPr/>
        <p:txBody>
          <a:bodyPr/>
          <a:lstStyle/>
          <a:p>
            <a:fld id="{5B549E37-3C5A-4E2F-979B-3EE904589266}" type="datetimeFigureOut">
              <a:rPr lang="en-US" smtClean="0"/>
              <a:t>3/18/2024</a:t>
            </a:fld>
            <a:endParaRPr lang="en-US"/>
          </a:p>
        </p:txBody>
      </p:sp>
      <p:sp>
        <p:nvSpPr>
          <p:cNvPr id="5" name="Footer Placeholder 4">
            <a:extLst>
              <a:ext uri="{FF2B5EF4-FFF2-40B4-BE49-F238E27FC236}">
                <a16:creationId xmlns:a16="http://schemas.microsoft.com/office/drawing/2014/main" id="{037BC3ED-F20D-EA38-E961-95A962027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DF146-A063-40D1-28F8-063FB15851CC}"/>
              </a:ext>
            </a:extLst>
          </p:cNvPr>
          <p:cNvSpPr>
            <a:spLocks noGrp="1"/>
          </p:cNvSpPr>
          <p:nvPr>
            <p:ph type="sldNum" sz="quarter" idx="12"/>
          </p:nvPr>
        </p:nvSpPr>
        <p:spPr/>
        <p:txBody>
          <a:bodyPr/>
          <a:lstStyle/>
          <a:p>
            <a:fld id="{43F8ED77-6593-4DAD-B60D-BFE40190F361}" type="slidenum">
              <a:rPr lang="en-US" smtClean="0"/>
              <a:t>‹#›</a:t>
            </a:fld>
            <a:endParaRPr lang="en-US"/>
          </a:p>
        </p:txBody>
      </p:sp>
    </p:spTree>
    <p:extLst>
      <p:ext uri="{BB962C8B-B14F-4D97-AF65-F5344CB8AC3E}">
        <p14:creationId xmlns:p14="http://schemas.microsoft.com/office/powerpoint/2010/main" val="408298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D1F3-EE62-BA1A-3F27-BBA3AE216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91AE7-DBDB-2C5E-B004-A05019A3F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8F338D-1775-125C-295C-8B8429BE5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9219C-E2F4-3B5B-C3D6-B5AEEA351EF5}"/>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6" name="Footer Placeholder 5">
            <a:extLst>
              <a:ext uri="{FF2B5EF4-FFF2-40B4-BE49-F238E27FC236}">
                <a16:creationId xmlns:a16="http://schemas.microsoft.com/office/drawing/2014/main" id="{B9743C9E-1208-A131-8115-CBB73AFDB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AB28F-E4BD-8B64-49B7-DC47E1B54A6F}"/>
              </a:ext>
            </a:extLst>
          </p:cNvPr>
          <p:cNvSpPr>
            <a:spLocks noGrp="1"/>
          </p:cNvSpPr>
          <p:nvPr>
            <p:ph type="sldNum" sz="quarter" idx="12"/>
          </p:nvPr>
        </p:nvSpPr>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3808666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C9A3-EC8E-2CF3-BDE3-B69117CF78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5B8039-E54C-11BD-5378-82F634707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189E5-05A8-B142-7ADD-76C37212F9D6}"/>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5" name="Footer Placeholder 4">
            <a:extLst>
              <a:ext uri="{FF2B5EF4-FFF2-40B4-BE49-F238E27FC236}">
                <a16:creationId xmlns:a16="http://schemas.microsoft.com/office/drawing/2014/main" id="{C00846A3-0EED-2A90-251D-50FA5219A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FC535-3004-A1C8-40D7-60620FFB7209}"/>
              </a:ext>
            </a:extLst>
          </p:cNvPr>
          <p:cNvSpPr>
            <a:spLocks noGrp="1"/>
          </p:cNvSpPr>
          <p:nvPr>
            <p:ph type="sldNum" sz="quarter" idx="12"/>
          </p:nvPr>
        </p:nvSpPr>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2286596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C6CA5-188D-1033-D3C8-74FA75329A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D5A039-69CC-3E34-F46E-0DAFD07F80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9C491-AB1E-9203-6BA5-C1C513B11534}"/>
              </a:ext>
            </a:extLst>
          </p:cNvPr>
          <p:cNvSpPr>
            <a:spLocks noGrp="1"/>
          </p:cNvSpPr>
          <p:nvPr>
            <p:ph type="dt" sz="half" idx="10"/>
          </p:nvPr>
        </p:nvSpPr>
        <p:spPr/>
        <p:txBody>
          <a:bodyPr/>
          <a:lstStyle/>
          <a:p>
            <a:fld id="{5C996F1A-175B-45E8-9A55-1BA9F6D0198D}" type="datetimeFigureOut">
              <a:rPr lang="en-US" smtClean="0"/>
              <a:t>3/18/2024</a:t>
            </a:fld>
            <a:endParaRPr lang="en-US"/>
          </a:p>
        </p:txBody>
      </p:sp>
      <p:sp>
        <p:nvSpPr>
          <p:cNvPr id="5" name="Footer Placeholder 4">
            <a:extLst>
              <a:ext uri="{FF2B5EF4-FFF2-40B4-BE49-F238E27FC236}">
                <a16:creationId xmlns:a16="http://schemas.microsoft.com/office/drawing/2014/main" id="{F155140F-5240-734F-B943-80F34D46B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3FF67-D5CE-4495-0A7B-2F2500AC0B31}"/>
              </a:ext>
            </a:extLst>
          </p:cNvPr>
          <p:cNvSpPr>
            <a:spLocks noGrp="1"/>
          </p:cNvSpPr>
          <p:nvPr>
            <p:ph type="sldNum" sz="quarter" idx="12"/>
          </p:nvPr>
        </p:nvSpPr>
        <p:spPr/>
        <p:txBody>
          <a:bodyPr/>
          <a:lstStyle/>
          <a:p>
            <a:fld id="{DA24A786-49B1-43E8-BA36-03E5AD3CCC37}" type="slidenum">
              <a:rPr lang="en-US" smtClean="0"/>
              <a:t>‹#›</a:t>
            </a:fld>
            <a:endParaRPr lang="en-US"/>
          </a:p>
        </p:txBody>
      </p:sp>
    </p:spTree>
    <p:extLst>
      <p:ext uri="{BB962C8B-B14F-4D97-AF65-F5344CB8AC3E}">
        <p14:creationId xmlns:p14="http://schemas.microsoft.com/office/powerpoint/2010/main" val="156826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CB84-EA74-7D1B-3E5D-13649B7DDA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B40F5-BF8C-56C2-374D-65B45ACB23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9E12C-3737-449B-00C9-3F39C3DBD529}"/>
              </a:ext>
            </a:extLst>
          </p:cNvPr>
          <p:cNvSpPr>
            <a:spLocks noGrp="1"/>
          </p:cNvSpPr>
          <p:nvPr>
            <p:ph type="dt" sz="half" idx="10"/>
          </p:nvPr>
        </p:nvSpPr>
        <p:spPr/>
        <p:txBody>
          <a:bodyPr/>
          <a:lstStyle/>
          <a:p>
            <a:fld id="{5B549E37-3C5A-4E2F-979B-3EE904589266}" type="datetimeFigureOut">
              <a:rPr lang="en-US" smtClean="0"/>
              <a:t>3/18/2024</a:t>
            </a:fld>
            <a:endParaRPr lang="en-US"/>
          </a:p>
        </p:txBody>
      </p:sp>
      <p:sp>
        <p:nvSpPr>
          <p:cNvPr id="5" name="Footer Placeholder 4">
            <a:extLst>
              <a:ext uri="{FF2B5EF4-FFF2-40B4-BE49-F238E27FC236}">
                <a16:creationId xmlns:a16="http://schemas.microsoft.com/office/drawing/2014/main" id="{851C2E0A-F4A1-FD70-9503-0E83C46C3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60750-32CA-E91C-17FA-B3F1FE2CF624}"/>
              </a:ext>
            </a:extLst>
          </p:cNvPr>
          <p:cNvSpPr>
            <a:spLocks noGrp="1"/>
          </p:cNvSpPr>
          <p:nvPr>
            <p:ph type="sldNum" sz="quarter" idx="12"/>
          </p:nvPr>
        </p:nvSpPr>
        <p:spPr/>
        <p:txBody>
          <a:bodyPr/>
          <a:lstStyle/>
          <a:p>
            <a:fld id="{43F8ED77-6593-4DAD-B60D-BFE40190F361}" type="slidenum">
              <a:rPr lang="en-US" smtClean="0"/>
              <a:t>‹#›</a:t>
            </a:fld>
            <a:endParaRPr lang="en-US"/>
          </a:p>
        </p:txBody>
      </p:sp>
    </p:spTree>
    <p:extLst>
      <p:ext uri="{BB962C8B-B14F-4D97-AF65-F5344CB8AC3E}">
        <p14:creationId xmlns:p14="http://schemas.microsoft.com/office/powerpoint/2010/main" val="46447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4F6E-2741-F27C-5597-7B06E688A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1717B1-172B-5E06-7851-6DD43AAC46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FC21C-0DA6-D667-3752-C8FD38C3FF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942CA0-99B8-F4D9-C2C3-3196FBEA4F94}"/>
              </a:ext>
            </a:extLst>
          </p:cNvPr>
          <p:cNvSpPr>
            <a:spLocks noGrp="1"/>
          </p:cNvSpPr>
          <p:nvPr>
            <p:ph type="dt" sz="half" idx="10"/>
          </p:nvPr>
        </p:nvSpPr>
        <p:spPr/>
        <p:txBody>
          <a:bodyPr/>
          <a:lstStyle/>
          <a:p>
            <a:fld id="{5B549E37-3C5A-4E2F-979B-3EE904589266}" type="datetimeFigureOut">
              <a:rPr lang="en-US" smtClean="0"/>
              <a:t>3/18/2024</a:t>
            </a:fld>
            <a:endParaRPr lang="en-US"/>
          </a:p>
        </p:txBody>
      </p:sp>
      <p:sp>
        <p:nvSpPr>
          <p:cNvPr id="6" name="Footer Placeholder 5">
            <a:extLst>
              <a:ext uri="{FF2B5EF4-FFF2-40B4-BE49-F238E27FC236}">
                <a16:creationId xmlns:a16="http://schemas.microsoft.com/office/drawing/2014/main" id="{7BF798A5-BC8B-E6CA-2CA7-3EAE578BE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7C74C-1C48-7665-5C02-CAA6550A1ADD}"/>
              </a:ext>
            </a:extLst>
          </p:cNvPr>
          <p:cNvSpPr>
            <a:spLocks noGrp="1"/>
          </p:cNvSpPr>
          <p:nvPr>
            <p:ph type="sldNum" sz="quarter" idx="12"/>
          </p:nvPr>
        </p:nvSpPr>
        <p:spPr/>
        <p:txBody>
          <a:bodyPr/>
          <a:lstStyle/>
          <a:p>
            <a:fld id="{43F8ED77-6593-4DAD-B60D-BFE40190F361}" type="slidenum">
              <a:rPr lang="en-US" smtClean="0"/>
              <a:t>‹#›</a:t>
            </a:fld>
            <a:endParaRPr lang="en-US"/>
          </a:p>
        </p:txBody>
      </p:sp>
    </p:spTree>
    <p:extLst>
      <p:ext uri="{BB962C8B-B14F-4D97-AF65-F5344CB8AC3E}">
        <p14:creationId xmlns:p14="http://schemas.microsoft.com/office/powerpoint/2010/main" val="214205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25EC-B51C-D801-A131-06B9B15E08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0B3863-BE2C-A4F0-98C6-9606313FA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14064E-EB8A-0E4D-A4C0-D0BD6C26F0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B2A657-BDDA-2209-FE51-F0542D6B7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2EC166-CC4D-A8A0-D2A2-16E693DB4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323A48-4AEB-D8CA-DC9A-898AA25E6355}"/>
              </a:ext>
            </a:extLst>
          </p:cNvPr>
          <p:cNvSpPr>
            <a:spLocks noGrp="1"/>
          </p:cNvSpPr>
          <p:nvPr>
            <p:ph type="dt" sz="half" idx="10"/>
          </p:nvPr>
        </p:nvSpPr>
        <p:spPr/>
        <p:txBody>
          <a:bodyPr/>
          <a:lstStyle/>
          <a:p>
            <a:fld id="{5B549E37-3C5A-4E2F-979B-3EE904589266}" type="datetimeFigureOut">
              <a:rPr lang="en-US" smtClean="0"/>
              <a:t>3/18/2024</a:t>
            </a:fld>
            <a:endParaRPr lang="en-US"/>
          </a:p>
        </p:txBody>
      </p:sp>
      <p:sp>
        <p:nvSpPr>
          <p:cNvPr id="8" name="Footer Placeholder 7">
            <a:extLst>
              <a:ext uri="{FF2B5EF4-FFF2-40B4-BE49-F238E27FC236}">
                <a16:creationId xmlns:a16="http://schemas.microsoft.com/office/drawing/2014/main" id="{D4099EBB-CAC0-660A-4265-734E9E08F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F7AE67-F710-4D26-9359-65DFE1F3E058}"/>
              </a:ext>
            </a:extLst>
          </p:cNvPr>
          <p:cNvSpPr>
            <a:spLocks noGrp="1"/>
          </p:cNvSpPr>
          <p:nvPr>
            <p:ph type="sldNum" sz="quarter" idx="12"/>
          </p:nvPr>
        </p:nvSpPr>
        <p:spPr/>
        <p:txBody>
          <a:bodyPr/>
          <a:lstStyle/>
          <a:p>
            <a:fld id="{43F8ED77-6593-4DAD-B60D-BFE40190F361}" type="slidenum">
              <a:rPr lang="en-US" smtClean="0"/>
              <a:t>‹#›</a:t>
            </a:fld>
            <a:endParaRPr lang="en-US"/>
          </a:p>
        </p:txBody>
      </p:sp>
    </p:spTree>
    <p:extLst>
      <p:ext uri="{BB962C8B-B14F-4D97-AF65-F5344CB8AC3E}">
        <p14:creationId xmlns:p14="http://schemas.microsoft.com/office/powerpoint/2010/main" val="44817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FB01-2E5D-EE92-F948-2E092C3CAA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8A6053-2C82-1B47-9E7E-4E256FA040B0}"/>
              </a:ext>
            </a:extLst>
          </p:cNvPr>
          <p:cNvSpPr>
            <a:spLocks noGrp="1"/>
          </p:cNvSpPr>
          <p:nvPr>
            <p:ph type="dt" sz="half" idx="10"/>
          </p:nvPr>
        </p:nvSpPr>
        <p:spPr/>
        <p:txBody>
          <a:bodyPr/>
          <a:lstStyle/>
          <a:p>
            <a:fld id="{5B549E37-3C5A-4E2F-979B-3EE904589266}" type="datetimeFigureOut">
              <a:rPr lang="en-US" smtClean="0"/>
              <a:t>3/18/2024</a:t>
            </a:fld>
            <a:endParaRPr lang="en-US"/>
          </a:p>
        </p:txBody>
      </p:sp>
      <p:sp>
        <p:nvSpPr>
          <p:cNvPr id="4" name="Footer Placeholder 3">
            <a:extLst>
              <a:ext uri="{FF2B5EF4-FFF2-40B4-BE49-F238E27FC236}">
                <a16:creationId xmlns:a16="http://schemas.microsoft.com/office/drawing/2014/main" id="{A2E33A48-323C-7B53-2825-C4BFD212AA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320D14-EA7C-F7A5-F594-7B268F7FBCB4}"/>
              </a:ext>
            </a:extLst>
          </p:cNvPr>
          <p:cNvSpPr>
            <a:spLocks noGrp="1"/>
          </p:cNvSpPr>
          <p:nvPr>
            <p:ph type="sldNum" sz="quarter" idx="12"/>
          </p:nvPr>
        </p:nvSpPr>
        <p:spPr/>
        <p:txBody>
          <a:bodyPr/>
          <a:lstStyle/>
          <a:p>
            <a:fld id="{43F8ED77-6593-4DAD-B60D-BFE40190F361}" type="slidenum">
              <a:rPr lang="en-US" smtClean="0"/>
              <a:t>‹#›</a:t>
            </a:fld>
            <a:endParaRPr lang="en-US"/>
          </a:p>
        </p:txBody>
      </p:sp>
    </p:spTree>
    <p:extLst>
      <p:ext uri="{BB962C8B-B14F-4D97-AF65-F5344CB8AC3E}">
        <p14:creationId xmlns:p14="http://schemas.microsoft.com/office/powerpoint/2010/main" val="297079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9EA2A-A76B-4BD4-C90F-AF4AB064D86E}"/>
              </a:ext>
            </a:extLst>
          </p:cNvPr>
          <p:cNvSpPr>
            <a:spLocks noGrp="1"/>
          </p:cNvSpPr>
          <p:nvPr>
            <p:ph type="dt" sz="half" idx="10"/>
          </p:nvPr>
        </p:nvSpPr>
        <p:spPr/>
        <p:txBody>
          <a:bodyPr/>
          <a:lstStyle/>
          <a:p>
            <a:fld id="{5B549E37-3C5A-4E2F-979B-3EE904589266}" type="datetimeFigureOut">
              <a:rPr lang="en-US" smtClean="0"/>
              <a:t>3/18/2024</a:t>
            </a:fld>
            <a:endParaRPr lang="en-US"/>
          </a:p>
        </p:txBody>
      </p:sp>
      <p:sp>
        <p:nvSpPr>
          <p:cNvPr id="3" name="Footer Placeholder 2">
            <a:extLst>
              <a:ext uri="{FF2B5EF4-FFF2-40B4-BE49-F238E27FC236}">
                <a16:creationId xmlns:a16="http://schemas.microsoft.com/office/drawing/2014/main" id="{1C86B8FC-AE89-B9EF-6846-0115B9223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3BD82C-2B1A-AE43-C3DD-2756264499F2}"/>
              </a:ext>
            </a:extLst>
          </p:cNvPr>
          <p:cNvSpPr>
            <a:spLocks noGrp="1"/>
          </p:cNvSpPr>
          <p:nvPr>
            <p:ph type="sldNum" sz="quarter" idx="12"/>
          </p:nvPr>
        </p:nvSpPr>
        <p:spPr/>
        <p:txBody>
          <a:bodyPr/>
          <a:lstStyle/>
          <a:p>
            <a:fld id="{43F8ED77-6593-4DAD-B60D-BFE40190F361}" type="slidenum">
              <a:rPr lang="en-US" smtClean="0"/>
              <a:t>‹#›</a:t>
            </a:fld>
            <a:endParaRPr lang="en-US"/>
          </a:p>
        </p:txBody>
      </p:sp>
    </p:spTree>
    <p:extLst>
      <p:ext uri="{BB962C8B-B14F-4D97-AF65-F5344CB8AC3E}">
        <p14:creationId xmlns:p14="http://schemas.microsoft.com/office/powerpoint/2010/main" val="173527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3570-F4A2-EFB3-C3A3-5C1BDEF76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F8427D-B420-2BB0-B2C5-7906B8E7F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A153B6-ACAF-17D7-98F0-2B9D2207F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B5CA4E-6C67-D96D-2A56-E19B2A9D9224}"/>
              </a:ext>
            </a:extLst>
          </p:cNvPr>
          <p:cNvSpPr>
            <a:spLocks noGrp="1"/>
          </p:cNvSpPr>
          <p:nvPr>
            <p:ph type="dt" sz="half" idx="10"/>
          </p:nvPr>
        </p:nvSpPr>
        <p:spPr/>
        <p:txBody>
          <a:bodyPr/>
          <a:lstStyle/>
          <a:p>
            <a:fld id="{5B549E37-3C5A-4E2F-979B-3EE904589266}" type="datetimeFigureOut">
              <a:rPr lang="en-US" smtClean="0"/>
              <a:t>3/18/2024</a:t>
            </a:fld>
            <a:endParaRPr lang="en-US"/>
          </a:p>
        </p:txBody>
      </p:sp>
      <p:sp>
        <p:nvSpPr>
          <p:cNvPr id="6" name="Footer Placeholder 5">
            <a:extLst>
              <a:ext uri="{FF2B5EF4-FFF2-40B4-BE49-F238E27FC236}">
                <a16:creationId xmlns:a16="http://schemas.microsoft.com/office/drawing/2014/main" id="{91805D96-528B-4D3F-68A3-7E1955191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ABC74-5A8A-3894-65DC-612CBB4E27D6}"/>
              </a:ext>
            </a:extLst>
          </p:cNvPr>
          <p:cNvSpPr>
            <a:spLocks noGrp="1"/>
          </p:cNvSpPr>
          <p:nvPr>
            <p:ph type="sldNum" sz="quarter" idx="12"/>
          </p:nvPr>
        </p:nvSpPr>
        <p:spPr/>
        <p:txBody>
          <a:bodyPr/>
          <a:lstStyle/>
          <a:p>
            <a:fld id="{43F8ED77-6593-4DAD-B60D-BFE40190F361}" type="slidenum">
              <a:rPr lang="en-US" smtClean="0"/>
              <a:t>‹#›</a:t>
            </a:fld>
            <a:endParaRPr lang="en-US"/>
          </a:p>
        </p:txBody>
      </p:sp>
    </p:spTree>
    <p:extLst>
      <p:ext uri="{BB962C8B-B14F-4D97-AF65-F5344CB8AC3E}">
        <p14:creationId xmlns:p14="http://schemas.microsoft.com/office/powerpoint/2010/main" val="43243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AA9F-0DB0-B957-9716-03C2803AF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5E0D7-0280-BA81-CB6D-460BB37BC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CCE709-135D-E4B8-79EF-421D5CAAE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6AE3C-FA2E-C14D-6387-F266573123CA}"/>
              </a:ext>
            </a:extLst>
          </p:cNvPr>
          <p:cNvSpPr>
            <a:spLocks noGrp="1"/>
          </p:cNvSpPr>
          <p:nvPr>
            <p:ph type="dt" sz="half" idx="10"/>
          </p:nvPr>
        </p:nvSpPr>
        <p:spPr/>
        <p:txBody>
          <a:bodyPr/>
          <a:lstStyle/>
          <a:p>
            <a:fld id="{5B549E37-3C5A-4E2F-979B-3EE904589266}" type="datetimeFigureOut">
              <a:rPr lang="en-US" smtClean="0"/>
              <a:t>3/18/2024</a:t>
            </a:fld>
            <a:endParaRPr lang="en-US"/>
          </a:p>
        </p:txBody>
      </p:sp>
      <p:sp>
        <p:nvSpPr>
          <p:cNvPr id="6" name="Footer Placeholder 5">
            <a:extLst>
              <a:ext uri="{FF2B5EF4-FFF2-40B4-BE49-F238E27FC236}">
                <a16:creationId xmlns:a16="http://schemas.microsoft.com/office/drawing/2014/main" id="{7B83B22A-C465-DD2C-123A-BC2CD8C59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0152E-D8E5-056E-1A79-E3EB3EB649D7}"/>
              </a:ext>
            </a:extLst>
          </p:cNvPr>
          <p:cNvSpPr>
            <a:spLocks noGrp="1"/>
          </p:cNvSpPr>
          <p:nvPr>
            <p:ph type="sldNum" sz="quarter" idx="12"/>
          </p:nvPr>
        </p:nvSpPr>
        <p:spPr/>
        <p:txBody>
          <a:bodyPr/>
          <a:lstStyle/>
          <a:p>
            <a:fld id="{43F8ED77-6593-4DAD-B60D-BFE40190F361}" type="slidenum">
              <a:rPr lang="en-US" smtClean="0"/>
              <a:t>‹#›</a:t>
            </a:fld>
            <a:endParaRPr lang="en-US"/>
          </a:p>
        </p:txBody>
      </p:sp>
    </p:spTree>
    <p:extLst>
      <p:ext uri="{BB962C8B-B14F-4D97-AF65-F5344CB8AC3E}">
        <p14:creationId xmlns:p14="http://schemas.microsoft.com/office/powerpoint/2010/main" val="149658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AAFEF-398F-F454-1438-D244950A8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EF1F8A-5D5E-4649-8FD1-6720DDC5C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C0BE2-C613-8080-DB95-55BBC511D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549E37-3C5A-4E2F-979B-3EE904589266}" type="datetimeFigureOut">
              <a:rPr lang="en-US" smtClean="0"/>
              <a:t>3/18/2024</a:t>
            </a:fld>
            <a:endParaRPr lang="en-US"/>
          </a:p>
        </p:txBody>
      </p:sp>
      <p:sp>
        <p:nvSpPr>
          <p:cNvPr id="5" name="Footer Placeholder 4">
            <a:extLst>
              <a:ext uri="{FF2B5EF4-FFF2-40B4-BE49-F238E27FC236}">
                <a16:creationId xmlns:a16="http://schemas.microsoft.com/office/drawing/2014/main" id="{83C23B78-E2C8-AFBC-6108-CCFB550171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30DAB4-7B72-5124-A1F2-87B91AD3F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F8ED77-6593-4DAD-B60D-BFE40190F361}" type="slidenum">
              <a:rPr lang="en-US" smtClean="0"/>
              <a:t>‹#›</a:t>
            </a:fld>
            <a:endParaRPr lang="en-US"/>
          </a:p>
        </p:txBody>
      </p:sp>
    </p:spTree>
    <p:extLst>
      <p:ext uri="{BB962C8B-B14F-4D97-AF65-F5344CB8AC3E}">
        <p14:creationId xmlns:p14="http://schemas.microsoft.com/office/powerpoint/2010/main" val="2892904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3810A3-8389-6400-317D-FD68F4FF83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73D5F3-6E76-4860-0040-8085E3ED2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98E5D-98D2-4A6F-92C6-05E029F2B1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996F1A-175B-45E8-9A55-1BA9F6D0198D}" type="datetimeFigureOut">
              <a:rPr lang="en-US" smtClean="0"/>
              <a:t>3/18/2024</a:t>
            </a:fld>
            <a:endParaRPr lang="en-US"/>
          </a:p>
        </p:txBody>
      </p:sp>
      <p:sp>
        <p:nvSpPr>
          <p:cNvPr id="5" name="Footer Placeholder 4">
            <a:extLst>
              <a:ext uri="{FF2B5EF4-FFF2-40B4-BE49-F238E27FC236}">
                <a16:creationId xmlns:a16="http://schemas.microsoft.com/office/drawing/2014/main" id="{F2F259BA-163E-FB7A-30D4-32D7EDEED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ED9A5D-C44F-DBEB-14AD-80C89A8D21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24A786-49B1-43E8-BA36-03E5AD3CCC37}" type="slidenum">
              <a:rPr lang="en-US" smtClean="0"/>
              <a:t>‹#›</a:t>
            </a:fld>
            <a:endParaRPr lang="en-US"/>
          </a:p>
        </p:txBody>
      </p:sp>
    </p:spTree>
    <p:extLst>
      <p:ext uri="{BB962C8B-B14F-4D97-AF65-F5344CB8AC3E}">
        <p14:creationId xmlns:p14="http://schemas.microsoft.com/office/powerpoint/2010/main" val="705512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8918-AC23-2C7F-9DC6-3B0D4FFD01E0}"/>
              </a:ext>
            </a:extLst>
          </p:cNvPr>
          <p:cNvSpPr>
            <a:spLocks noGrp="1"/>
          </p:cNvSpPr>
          <p:nvPr>
            <p:ph type="ctrTitle"/>
          </p:nvPr>
        </p:nvSpPr>
        <p:spPr>
          <a:xfrm>
            <a:off x="230909" y="0"/>
            <a:ext cx="11360727" cy="327804"/>
          </a:xfrm>
        </p:spPr>
        <p:txBody>
          <a:bodyPr>
            <a:noAutofit/>
          </a:bodyPr>
          <a:lstStyle/>
          <a:p>
            <a:r>
              <a:rPr lang="en-US" sz="2000" dirty="0"/>
              <a:t>How to read data into Excel and make a publication quality graph:  One pathway.</a:t>
            </a:r>
          </a:p>
        </p:txBody>
      </p:sp>
      <p:sp>
        <p:nvSpPr>
          <p:cNvPr id="5" name="TextBox 4">
            <a:extLst>
              <a:ext uri="{FF2B5EF4-FFF2-40B4-BE49-F238E27FC236}">
                <a16:creationId xmlns:a16="http://schemas.microsoft.com/office/drawing/2014/main" id="{4820CB8B-3EAC-1F9A-6240-EA9C9C357FA7}"/>
              </a:ext>
            </a:extLst>
          </p:cNvPr>
          <p:cNvSpPr txBox="1"/>
          <p:nvPr/>
        </p:nvSpPr>
        <p:spPr>
          <a:xfrm>
            <a:off x="1911851" y="1454433"/>
            <a:ext cx="7992948" cy="4524315"/>
          </a:xfrm>
          <a:prstGeom prst="rect">
            <a:avLst/>
          </a:prstGeom>
          <a:noFill/>
        </p:spPr>
        <p:txBody>
          <a:bodyPr wrap="square" rtlCol="0">
            <a:spAutoFit/>
          </a:bodyPr>
          <a:lstStyle/>
          <a:p>
            <a:r>
              <a:rPr lang="en-US" dirty="0"/>
              <a:t>Raw data is comma separated values with a time and light intensity column.</a:t>
            </a:r>
            <a:br>
              <a:rPr lang="en-US" dirty="0"/>
            </a:br>
            <a:r>
              <a:rPr lang="en-US" dirty="0"/>
              <a:t>The text in this file is shown here in red, though yours will be black text. </a:t>
            </a:r>
          </a:p>
          <a:p>
            <a:endParaRPr lang="en-US" dirty="0"/>
          </a:p>
          <a:p>
            <a:r>
              <a:rPr lang="en-US" b="1" dirty="0" err="1">
                <a:solidFill>
                  <a:srgbClr val="FF0000"/>
                </a:solidFill>
              </a:rPr>
              <a:t>time_seconds,LightIntensity_Lux</a:t>
            </a:r>
            <a:endParaRPr lang="en-US" b="1" dirty="0">
              <a:solidFill>
                <a:srgbClr val="FF0000"/>
              </a:solidFill>
            </a:endParaRPr>
          </a:p>
          <a:p>
            <a:r>
              <a:rPr lang="en-US" b="1" dirty="0">
                <a:solidFill>
                  <a:srgbClr val="FF0000"/>
                </a:solidFill>
              </a:rPr>
              <a:t>0.100624,200.70</a:t>
            </a:r>
          </a:p>
          <a:p>
            <a:r>
              <a:rPr lang="en-US" b="1" dirty="0">
                <a:solidFill>
                  <a:srgbClr val="FF0000"/>
                </a:solidFill>
              </a:rPr>
              <a:t>0.101176,200.77</a:t>
            </a:r>
          </a:p>
          <a:p>
            <a:r>
              <a:rPr lang="en-US" b="1" dirty="0">
                <a:solidFill>
                  <a:srgbClr val="FF0000"/>
                </a:solidFill>
              </a:rPr>
              <a:t>0.101736,200.68</a:t>
            </a:r>
          </a:p>
          <a:p>
            <a:r>
              <a:rPr lang="en-US" b="1" dirty="0">
                <a:solidFill>
                  <a:srgbClr val="FF0000"/>
                </a:solidFill>
              </a:rPr>
              <a:t>0.102288,200.84</a:t>
            </a:r>
          </a:p>
          <a:p>
            <a:r>
              <a:rPr lang="en-US" b="1" dirty="0">
                <a:solidFill>
                  <a:srgbClr val="FF0000"/>
                </a:solidFill>
              </a:rPr>
              <a:t>0.102840,200.84</a:t>
            </a:r>
          </a:p>
          <a:p>
            <a:r>
              <a:rPr lang="en-US" b="1" dirty="0">
                <a:solidFill>
                  <a:srgbClr val="FF0000"/>
                </a:solidFill>
              </a:rPr>
              <a:t>0.103392,200.82</a:t>
            </a:r>
          </a:p>
          <a:p>
            <a:r>
              <a:rPr lang="en-US" b="1" dirty="0">
                <a:solidFill>
                  <a:srgbClr val="FF0000"/>
                </a:solidFill>
              </a:rPr>
              <a:t>0.103944,200.63</a:t>
            </a:r>
          </a:p>
          <a:p>
            <a:r>
              <a:rPr lang="en-US" b="1" dirty="0">
                <a:solidFill>
                  <a:srgbClr val="FF0000"/>
                </a:solidFill>
              </a:rPr>
              <a:t>0.104496,200.75</a:t>
            </a:r>
          </a:p>
          <a:p>
            <a:r>
              <a:rPr lang="en-US" b="1" dirty="0">
                <a:solidFill>
                  <a:srgbClr val="FF0000"/>
                </a:solidFill>
              </a:rPr>
              <a:t>0.105048,200.61</a:t>
            </a:r>
          </a:p>
          <a:p>
            <a:r>
              <a:rPr lang="en-US" b="1" dirty="0">
                <a:solidFill>
                  <a:srgbClr val="FF0000"/>
                </a:solidFill>
              </a:rPr>
              <a:t>0.105600,200.67</a:t>
            </a:r>
          </a:p>
          <a:p>
            <a:r>
              <a:rPr lang="en-US" b="1" dirty="0">
                <a:solidFill>
                  <a:srgbClr val="FF0000"/>
                </a:solidFill>
              </a:rPr>
              <a:t>0.106152,200.75</a:t>
            </a:r>
          </a:p>
          <a:p>
            <a:r>
              <a:rPr lang="en-US" b="1" dirty="0">
                <a:solidFill>
                  <a:srgbClr val="FF0000"/>
                </a:solidFill>
              </a:rPr>
              <a:t>… (and so on)</a:t>
            </a:r>
          </a:p>
        </p:txBody>
      </p:sp>
    </p:spTree>
    <p:extLst>
      <p:ext uri="{BB962C8B-B14F-4D97-AF65-F5344CB8AC3E}">
        <p14:creationId xmlns:p14="http://schemas.microsoft.com/office/powerpoint/2010/main" val="419910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2A1B-0AC5-0E8F-016B-437C3C4BEA70}"/>
              </a:ext>
            </a:extLst>
          </p:cNvPr>
          <p:cNvSpPr>
            <a:spLocks noGrp="1"/>
          </p:cNvSpPr>
          <p:nvPr>
            <p:ph type="title"/>
          </p:nvPr>
        </p:nvSpPr>
        <p:spPr>
          <a:xfrm>
            <a:off x="348673" y="0"/>
            <a:ext cx="10515600" cy="900257"/>
          </a:xfrm>
        </p:spPr>
        <p:txBody>
          <a:bodyPr/>
          <a:lstStyle/>
          <a:p>
            <a:r>
              <a:rPr lang="en-US" dirty="0"/>
              <a:t>Create publication quality graphs</a:t>
            </a:r>
          </a:p>
        </p:txBody>
      </p:sp>
      <p:sp>
        <p:nvSpPr>
          <p:cNvPr id="3" name="Content Placeholder 2">
            <a:extLst>
              <a:ext uri="{FF2B5EF4-FFF2-40B4-BE49-F238E27FC236}">
                <a16:creationId xmlns:a16="http://schemas.microsoft.com/office/drawing/2014/main" id="{AE65E854-3A9E-6AE8-226C-E36E4F36D1BC}"/>
              </a:ext>
            </a:extLst>
          </p:cNvPr>
          <p:cNvSpPr>
            <a:spLocks noGrp="1"/>
          </p:cNvSpPr>
          <p:nvPr>
            <p:ph idx="1"/>
          </p:nvPr>
        </p:nvSpPr>
        <p:spPr>
          <a:xfrm>
            <a:off x="147781" y="1269711"/>
            <a:ext cx="10326255" cy="4920096"/>
          </a:xfrm>
        </p:spPr>
        <p:txBody>
          <a:bodyPr>
            <a:normAutofit fontScale="92500"/>
          </a:bodyPr>
          <a:lstStyle/>
          <a:p>
            <a:r>
              <a:rPr lang="en-US" dirty="0"/>
              <a:t>Large dark fonts that are visible from 10 feet away from your monitor.</a:t>
            </a:r>
          </a:p>
          <a:p>
            <a:r>
              <a:rPr lang="en-US" dirty="0"/>
              <a:t>Color choices and line types (solid or dashed) that are easy to identify.</a:t>
            </a:r>
          </a:p>
          <a:p>
            <a:r>
              <a:rPr lang="en-US" dirty="0"/>
              <a:t>Frame around the entire plot.</a:t>
            </a:r>
          </a:p>
          <a:p>
            <a:r>
              <a:rPr lang="en-US" dirty="0"/>
              <a:t>Tick marks on the plot, usually facing inside.</a:t>
            </a:r>
          </a:p>
          <a:p>
            <a:r>
              <a:rPr lang="en-US" dirty="0"/>
              <a:t>Note that right clicking on chart elements, like axis numbers, the interior of the plot, the exterior of the plot, the data curves, </a:t>
            </a:r>
            <a:r>
              <a:rPr lang="en-US" dirty="0" err="1"/>
              <a:t>etc</a:t>
            </a:r>
            <a:r>
              <a:rPr lang="en-US" dirty="0"/>
              <a:t>, allow you to change their properties.</a:t>
            </a:r>
          </a:p>
          <a:p>
            <a:r>
              <a:rPr lang="en-US" dirty="0"/>
              <a:t>This is a guide for the style I find most effective, you may find other styles that work better for your perspective or problems at hand.  </a:t>
            </a:r>
          </a:p>
          <a:p>
            <a:r>
              <a:rPr lang="en-US" dirty="0"/>
              <a:t>The example used here was from a graph that has the model curves also.</a:t>
            </a:r>
          </a:p>
        </p:txBody>
      </p:sp>
    </p:spTree>
    <p:extLst>
      <p:ext uri="{BB962C8B-B14F-4D97-AF65-F5344CB8AC3E}">
        <p14:creationId xmlns:p14="http://schemas.microsoft.com/office/powerpoint/2010/main" val="36517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Make a Publication Quality Graph With the Following Steps</a:t>
            </a:r>
          </a:p>
        </p:txBody>
      </p:sp>
      <p:sp>
        <p:nvSpPr>
          <p:cNvPr id="9" name="TextBox 8">
            <a:extLst>
              <a:ext uri="{FF2B5EF4-FFF2-40B4-BE49-F238E27FC236}">
                <a16:creationId xmlns:a16="http://schemas.microsoft.com/office/drawing/2014/main" id="{CF3DA0D0-AF34-C493-51A5-CE1174AB2DB2}"/>
              </a:ext>
            </a:extLst>
          </p:cNvPr>
          <p:cNvSpPr txBox="1"/>
          <p:nvPr/>
        </p:nvSpPr>
        <p:spPr>
          <a:xfrm>
            <a:off x="924025" y="226002"/>
            <a:ext cx="46297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Right click here to bring up menu.  2. Click on Copy.</a:t>
            </a: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1D4B13B-1F60-2B5D-F853-D1E5DE9300FF}"/>
              </a:ext>
            </a:extLst>
          </p:cNvPr>
          <p:cNvGrpSpPr/>
          <p:nvPr/>
        </p:nvGrpSpPr>
        <p:grpSpPr>
          <a:xfrm>
            <a:off x="730472" y="479125"/>
            <a:ext cx="6409381" cy="6266633"/>
            <a:chOff x="730472" y="479125"/>
            <a:chExt cx="6409381" cy="6266633"/>
          </a:xfrm>
        </p:grpSpPr>
        <p:pic>
          <p:nvPicPr>
            <p:cNvPr id="5" name="Picture 4">
              <a:extLst>
                <a:ext uri="{FF2B5EF4-FFF2-40B4-BE49-F238E27FC236}">
                  <a16:creationId xmlns:a16="http://schemas.microsoft.com/office/drawing/2014/main" id="{F08C08D4-8C7B-ABF5-8CF0-851C8F50E0C7}"/>
                </a:ext>
              </a:extLst>
            </p:cNvPr>
            <p:cNvPicPr>
              <a:picLocks noChangeAspect="1"/>
            </p:cNvPicPr>
            <p:nvPr/>
          </p:nvPicPr>
          <p:blipFill>
            <a:blip r:embed="rId2"/>
            <a:stretch>
              <a:fillRect/>
            </a:stretch>
          </p:blipFill>
          <p:spPr>
            <a:xfrm>
              <a:off x="730472" y="572512"/>
              <a:ext cx="6409381" cy="6173246"/>
            </a:xfrm>
            <a:prstGeom prst="rect">
              <a:avLst/>
            </a:prstGeom>
          </p:spPr>
        </p:pic>
        <p:cxnSp>
          <p:nvCxnSpPr>
            <p:cNvPr id="7" name="Straight Arrow Connector 6">
              <a:extLst>
                <a:ext uri="{FF2B5EF4-FFF2-40B4-BE49-F238E27FC236}">
                  <a16:creationId xmlns:a16="http://schemas.microsoft.com/office/drawing/2014/main" id="{B3B21545-CB3A-7447-8C2A-D2F156831F23}"/>
                </a:ext>
              </a:extLst>
            </p:cNvPr>
            <p:cNvCxnSpPr>
              <a:cxnSpLocks/>
            </p:cNvCxnSpPr>
            <p:nvPr/>
          </p:nvCxnSpPr>
          <p:spPr>
            <a:xfrm>
              <a:off x="3522010" y="479125"/>
              <a:ext cx="1367624" cy="964514"/>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3F6938B-7FF2-E76D-241F-ABAAB90F9A13}"/>
                </a:ext>
              </a:extLst>
            </p:cNvPr>
            <p:cNvSpPr/>
            <p:nvPr/>
          </p:nvSpPr>
          <p:spPr>
            <a:xfrm>
              <a:off x="5005137" y="1982804"/>
              <a:ext cx="664143" cy="2117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9774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Make a copy of the graph</a:t>
            </a:r>
          </a:p>
        </p:txBody>
      </p:sp>
      <p:sp>
        <p:nvSpPr>
          <p:cNvPr id="9" name="TextBox 8">
            <a:extLst>
              <a:ext uri="{FF2B5EF4-FFF2-40B4-BE49-F238E27FC236}">
                <a16:creationId xmlns:a16="http://schemas.microsoft.com/office/drawing/2014/main" id="{CF3DA0D0-AF34-C493-51A5-CE1174AB2DB2}"/>
              </a:ext>
            </a:extLst>
          </p:cNvPr>
          <p:cNvSpPr txBox="1"/>
          <p:nvPr/>
        </p:nvSpPr>
        <p:spPr>
          <a:xfrm>
            <a:off x="924025" y="226002"/>
            <a:ext cx="46297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Click on cell V1 (or equivalent in your spreadsheet.</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Right click on V1 to bring up the menu below.</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3. Click on the red box below Paste Options:</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 copy of the graph should appear.</a:t>
            </a: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3CD4409-B6BF-87CB-1E45-4C7B1DDDB48F}"/>
              </a:ext>
            </a:extLst>
          </p:cNvPr>
          <p:cNvGrpSpPr/>
          <p:nvPr/>
        </p:nvGrpSpPr>
        <p:grpSpPr>
          <a:xfrm>
            <a:off x="2348564" y="1985128"/>
            <a:ext cx="7045274" cy="4642738"/>
            <a:chOff x="2348564" y="1985128"/>
            <a:chExt cx="7045274" cy="4642738"/>
          </a:xfrm>
        </p:grpSpPr>
        <p:pic>
          <p:nvPicPr>
            <p:cNvPr id="8" name="Picture 7">
              <a:extLst>
                <a:ext uri="{FF2B5EF4-FFF2-40B4-BE49-F238E27FC236}">
                  <a16:creationId xmlns:a16="http://schemas.microsoft.com/office/drawing/2014/main" id="{509A58E2-6ECC-96EF-38F9-38D6D80DED1B}"/>
                </a:ext>
              </a:extLst>
            </p:cNvPr>
            <p:cNvPicPr>
              <a:picLocks noChangeAspect="1"/>
            </p:cNvPicPr>
            <p:nvPr/>
          </p:nvPicPr>
          <p:blipFill>
            <a:blip r:embed="rId2"/>
            <a:stretch>
              <a:fillRect/>
            </a:stretch>
          </p:blipFill>
          <p:spPr>
            <a:xfrm>
              <a:off x="2348564" y="1985128"/>
              <a:ext cx="7045274" cy="4642738"/>
            </a:xfrm>
            <a:prstGeom prst="rect">
              <a:avLst/>
            </a:prstGeom>
          </p:spPr>
        </p:pic>
        <p:sp>
          <p:nvSpPr>
            <p:cNvPr id="13" name="Rectangle 12">
              <a:extLst>
                <a:ext uri="{FF2B5EF4-FFF2-40B4-BE49-F238E27FC236}">
                  <a16:creationId xmlns:a16="http://schemas.microsoft.com/office/drawing/2014/main" id="{03F6938B-7FF2-E76D-241F-ABAAB90F9A13}"/>
                </a:ext>
              </a:extLst>
            </p:cNvPr>
            <p:cNvSpPr/>
            <p:nvPr/>
          </p:nvSpPr>
          <p:spPr>
            <a:xfrm>
              <a:off x="6718434" y="4543124"/>
              <a:ext cx="317633" cy="3561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xxz</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6145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Make a copy of the graph</a:t>
            </a:r>
          </a:p>
        </p:txBody>
      </p:sp>
      <p:sp>
        <p:nvSpPr>
          <p:cNvPr id="9" name="TextBox 8">
            <a:extLst>
              <a:ext uri="{FF2B5EF4-FFF2-40B4-BE49-F238E27FC236}">
                <a16:creationId xmlns:a16="http://schemas.microsoft.com/office/drawing/2014/main" id="{CF3DA0D0-AF34-C493-51A5-CE1174AB2DB2}"/>
              </a:ext>
            </a:extLst>
          </p:cNvPr>
          <p:cNvSpPr txBox="1"/>
          <p:nvPr/>
        </p:nvSpPr>
        <p:spPr>
          <a:xfrm>
            <a:off x="924025" y="226002"/>
            <a:ext cx="64585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Right click here on the graph in an empty place above the graph and below the top.</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Click on Move Chart…</a:t>
            </a: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78F6CCE-A543-EDC3-2C5A-48CE105D2AEA}"/>
              </a:ext>
            </a:extLst>
          </p:cNvPr>
          <p:cNvGrpSpPr/>
          <p:nvPr/>
        </p:nvGrpSpPr>
        <p:grpSpPr>
          <a:xfrm>
            <a:off x="1737959" y="572511"/>
            <a:ext cx="5058481" cy="6059487"/>
            <a:chOff x="1737959" y="572511"/>
            <a:chExt cx="5058481" cy="6059487"/>
          </a:xfrm>
        </p:grpSpPr>
        <p:pic>
          <p:nvPicPr>
            <p:cNvPr id="4" name="Picture 3">
              <a:extLst>
                <a:ext uri="{FF2B5EF4-FFF2-40B4-BE49-F238E27FC236}">
                  <a16:creationId xmlns:a16="http://schemas.microsoft.com/office/drawing/2014/main" id="{A391775D-D7D9-8A3B-D5ED-41749FEA3E6D}"/>
                </a:ext>
              </a:extLst>
            </p:cNvPr>
            <p:cNvPicPr>
              <a:picLocks noChangeAspect="1"/>
            </p:cNvPicPr>
            <p:nvPr/>
          </p:nvPicPr>
          <p:blipFill>
            <a:blip r:embed="rId2"/>
            <a:stretch>
              <a:fillRect/>
            </a:stretch>
          </p:blipFill>
          <p:spPr>
            <a:xfrm>
              <a:off x="1737959" y="1764044"/>
              <a:ext cx="5058481" cy="4867954"/>
            </a:xfrm>
            <a:prstGeom prst="rect">
              <a:avLst/>
            </a:prstGeom>
          </p:spPr>
        </p:pic>
        <p:cxnSp>
          <p:nvCxnSpPr>
            <p:cNvPr id="5" name="Straight Arrow Connector 4">
              <a:extLst>
                <a:ext uri="{FF2B5EF4-FFF2-40B4-BE49-F238E27FC236}">
                  <a16:creationId xmlns:a16="http://schemas.microsoft.com/office/drawing/2014/main" id="{5A1724E8-D989-9EB0-8730-5E5007D8C86C}"/>
                </a:ext>
              </a:extLst>
            </p:cNvPr>
            <p:cNvCxnSpPr>
              <a:cxnSpLocks/>
            </p:cNvCxnSpPr>
            <p:nvPr/>
          </p:nvCxnSpPr>
          <p:spPr>
            <a:xfrm>
              <a:off x="3253339" y="572511"/>
              <a:ext cx="529390" cy="2257166"/>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7023DD9A-1DD4-0E76-4F18-11AA9A57180E}"/>
                </a:ext>
              </a:extLst>
            </p:cNvPr>
            <p:cNvSpPr/>
            <p:nvPr/>
          </p:nvSpPr>
          <p:spPr>
            <a:xfrm>
              <a:off x="4052236" y="5909912"/>
              <a:ext cx="1155031" cy="3176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402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Move the graph to a new sheet</a:t>
            </a:r>
          </a:p>
        </p:txBody>
      </p:sp>
      <p:sp>
        <p:nvSpPr>
          <p:cNvPr id="9" name="TextBox 8">
            <a:extLst>
              <a:ext uri="{FF2B5EF4-FFF2-40B4-BE49-F238E27FC236}">
                <a16:creationId xmlns:a16="http://schemas.microsoft.com/office/drawing/2014/main" id="{CF3DA0D0-AF34-C493-51A5-CE1174AB2DB2}"/>
              </a:ext>
            </a:extLst>
          </p:cNvPr>
          <p:cNvSpPr txBox="1"/>
          <p:nvPr/>
        </p:nvSpPr>
        <p:spPr>
          <a:xfrm>
            <a:off x="924025" y="226002"/>
            <a:ext cx="645855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Click on New sheet:</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Use a new name for the new sheet, example below is Graph.</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3. The graph should be in its new sheet.</a:t>
            </a: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F5A75CE-0ED2-ABB6-A9D9-B4AA69007475}"/>
              </a:ext>
            </a:extLst>
          </p:cNvPr>
          <p:cNvPicPr>
            <a:picLocks noChangeAspect="1"/>
          </p:cNvPicPr>
          <p:nvPr/>
        </p:nvPicPr>
        <p:blipFill>
          <a:blip r:embed="rId2"/>
          <a:stretch>
            <a:fillRect/>
          </a:stretch>
        </p:blipFill>
        <p:spPr>
          <a:xfrm>
            <a:off x="1405235" y="1525544"/>
            <a:ext cx="7592485" cy="4582164"/>
          </a:xfrm>
          <a:prstGeom prst="rect">
            <a:avLst/>
          </a:prstGeom>
        </p:spPr>
      </p:pic>
    </p:spTree>
    <p:extLst>
      <p:ext uri="{BB962C8B-B14F-4D97-AF65-F5344CB8AC3E}">
        <p14:creationId xmlns:p14="http://schemas.microsoft.com/office/powerpoint/2010/main" val="267507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E4DFA7-A65F-567A-396F-992A4052C6C1}"/>
              </a:ext>
            </a:extLst>
          </p:cNvPr>
          <p:cNvPicPr>
            <a:picLocks noChangeAspect="1"/>
          </p:cNvPicPr>
          <p:nvPr/>
        </p:nvPicPr>
        <p:blipFill>
          <a:blip r:embed="rId2"/>
          <a:stretch>
            <a:fillRect/>
          </a:stretch>
        </p:blipFill>
        <p:spPr>
          <a:xfrm>
            <a:off x="115503" y="1095046"/>
            <a:ext cx="7969527" cy="5762954"/>
          </a:xfrm>
          <a:prstGeom prst="rect">
            <a:avLst/>
          </a:prstGeom>
        </p:spPr>
      </p:pic>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Here’s the graph in its own sheet. Change the default font size and all.</a:t>
            </a:r>
          </a:p>
        </p:txBody>
      </p:sp>
      <p:sp>
        <p:nvSpPr>
          <p:cNvPr id="9" name="TextBox 8">
            <a:extLst>
              <a:ext uri="{FF2B5EF4-FFF2-40B4-BE49-F238E27FC236}">
                <a16:creationId xmlns:a16="http://schemas.microsoft.com/office/drawing/2014/main" id="{CF3DA0D0-AF34-C493-51A5-CE1174AB2DB2}"/>
              </a:ext>
            </a:extLst>
          </p:cNvPr>
          <p:cNvSpPr txBox="1"/>
          <p:nvPr/>
        </p:nvSpPr>
        <p:spPr>
          <a:xfrm>
            <a:off x="115503" y="226002"/>
            <a:ext cx="72670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Click here on the graph in an empty place above the graph and below the top to select the entire graph.</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Click the options on the right.  The result is on the next page.</a:t>
            </a: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cxnSp>
        <p:nvCxnSpPr>
          <p:cNvPr id="5" name="Straight Arrow Connector 4">
            <a:extLst>
              <a:ext uri="{FF2B5EF4-FFF2-40B4-BE49-F238E27FC236}">
                <a16:creationId xmlns:a16="http://schemas.microsoft.com/office/drawing/2014/main" id="{5A1724E8-D989-9EB0-8730-5E5007D8C86C}"/>
              </a:ext>
            </a:extLst>
          </p:cNvPr>
          <p:cNvCxnSpPr>
            <a:cxnSpLocks/>
          </p:cNvCxnSpPr>
          <p:nvPr/>
        </p:nvCxnSpPr>
        <p:spPr>
          <a:xfrm flipH="1">
            <a:off x="2456873" y="476889"/>
            <a:ext cx="193963" cy="834675"/>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E30A365B-1549-6E41-34C8-80EB94F72B5F}"/>
              </a:ext>
            </a:extLst>
          </p:cNvPr>
          <p:cNvPicPr>
            <a:picLocks noChangeAspect="1"/>
          </p:cNvPicPr>
          <p:nvPr/>
        </p:nvPicPr>
        <p:blipFill>
          <a:blip r:embed="rId3"/>
          <a:stretch>
            <a:fillRect/>
          </a:stretch>
        </p:blipFill>
        <p:spPr>
          <a:xfrm>
            <a:off x="8457227" y="1733765"/>
            <a:ext cx="3381847" cy="1295581"/>
          </a:xfrm>
          <a:prstGeom prst="rect">
            <a:avLst/>
          </a:prstGeom>
        </p:spPr>
      </p:pic>
      <p:sp>
        <p:nvSpPr>
          <p:cNvPr id="7" name="Rectangle 6">
            <a:extLst>
              <a:ext uri="{FF2B5EF4-FFF2-40B4-BE49-F238E27FC236}">
                <a16:creationId xmlns:a16="http://schemas.microsoft.com/office/drawing/2014/main" id="{7023DD9A-1DD4-0E76-4F18-11AA9A57180E}"/>
              </a:ext>
            </a:extLst>
          </p:cNvPr>
          <p:cNvSpPr/>
          <p:nvPr/>
        </p:nvSpPr>
        <p:spPr>
          <a:xfrm>
            <a:off x="8910564" y="1733765"/>
            <a:ext cx="510527" cy="30431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FDE1ED8-96D4-7FF7-A569-8F679CB6C38E}"/>
              </a:ext>
            </a:extLst>
          </p:cNvPr>
          <p:cNvSpPr/>
          <p:nvPr/>
        </p:nvSpPr>
        <p:spPr>
          <a:xfrm>
            <a:off x="9421091" y="2078944"/>
            <a:ext cx="1727200" cy="30431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1C59B53-4BD6-2BEB-5EEE-C451531D04FD}"/>
              </a:ext>
            </a:extLst>
          </p:cNvPr>
          <p:cNvSpPr/>
          <p:nvPr/>
        </p:nvSpPr>
        <p:spPr>
          <a:xfrm>
            <a:off x="9421091" y="2424123"/>
            <a:ext cx="378691" cy="30431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36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Get rid of the border around the outside. </a:t>
            </a:r>
          </a:p>
        </p:txBody>
      </p:sp>
      <p:sp>
        <p:nvSpPr>
          <p:cNvPr id="9" name="TextBox 8">
            <a:extLst>
              <a:ext uri="{FF2B5EF4-FFF2-40B4-BE49-F238E27FC236}">
                <a16:creationId xmlns:a16="http://schemas.microsoft.com/office/drawing/2014/main" id="{CF3DA0D0-AF34-C493-51A5-CE1174AB2DB2}"/>
              </a:ext>
            </a:extLst>
          </p:cNvPr>
          <p:cNvSpPr txBox="1"/>
          <p:nvPr/>
        </p:nvSpPr>
        <p:spPr>
          <a:xfrm>
            <a:off x="115503" y="226002"/>
            <a:ext cx="72670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Right click here on the graph in an empty place above the graph and below the top to select the entire graph.</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Click the options on the right.  The result is on the next slide.</a:t>
            </a: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F2716B1-927C-0452-7155-484E864FD7A6}"/>
              </a:ext>
            </a:extLst>
          </p:cNvPr>
          <p:cNvPicPr>
            <a:picLocks noChangeAspect="1"/>
          </p:cNvPicPr>
          <p:nvPr/>
        </p:nvPicPr>
        <p:blipFill>
          <a:blip r:embed="rId2"/>
          <a:stretch>
            <a:fillRect/>
          </a:stretch>
        </p:blipFill>
        <p:spPr>
          <a:xfrm>
            <a:off x="923932" y="1095046"/>
            <a:ext cx="7512688" cy="5762954"/>
          </a:xfrm>
          <a:prstGeom prst="rect">
            <a:avLst/>
          </a:prstGeom>
        </p:spPr>
      </p:pic>
      <p:cxnSp>
        <p:nvCxnSpPr>
          <p:cNvPr id="5" name="Straight Arrow Connector 4">
            <a:extLst>
              <a:ext uri="{FF2B5EF4-FFF2-40B4-BE49-F238E27FC236}">
                <a16:creationId xmlns:a16="http://schemas.microsoft.com/office/drawing/2014/main" id="{5A1724E8-D989-9EB0-8730-5E5007D8C86C}"/>
              </a:ext>
            </a:extLst>
          </p:cNvPr>
          <p:cNvCxnSpPr>
            <a:cxnSpLocks/>
          </p:cNvCxnSpPr>
          <p:nvPr/>
        </p:nvCxnSpPr>
        <p:spPr>
          <a:xfrm flipH="1">
            <a:off x="1311564" y="476889"/>
            <a:ext cx="110835" cy="1236314"/>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5DA93DB9-0DC5-D01B-5801-CBDEF9133CF7}"/>
              </a:ext>
            </a:extLst>
          </p:cNvPr>
          <p:cNvSpPr/>
          <p:nvPr/>
        </p:nvSpPr>
        <p:spPr>
          <a:xfrm>
            <a:off x="1736436" y="5948218"/>
            <a:ext cx="1126837" cy="2216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875AA1BA-4B39-0B6A-49BE-6F1BE1E0F2FC}"/>
              </a:ext>
            </a:extLst>
          </p:cNvPr>
          <p:cNvGrpSpPr/>
          <p:nvPr/>
        </p:nvGrpSpPr>
        <p:grpSpPr>
          <a:xfrm>
            <a:off x="8921120" y="1876207"/>
            <a:ext cx="2800741" cy="3105583"/>
            <a:chOff x="8921120" y="1876207"/>
            <a:chExt cx="2800741" cy="3105583"/>
          </a:xfrm>
        </p:grpSpPr>
        <p:pic>
          <p:nvPicPr>
            <p:cNvPr id="17" name="Picture 16">
              <a:extLst>
                <a:ext uri="{FF2B5EF4-FFF2-40B4-BE49-F238E27FC236}">
                  <a16:creationId xmlns:a16="http://schemas.microsoft.com/office/drawing/2014/main" id="{F070DE77-37C4-757C-2771-9B53A838D38C}"/>
                </a:ext>
              </a:extLst>
            </p:cNvPr>
            <p:cNvPicPr>
              <a:picLocks noChangeAspect="1"/>
            </p:cNvPicPr>
            <p:nvPr/>
          </p:nvPicPr>
          <p:blipFill>
            <a:blip r:embed="rId3"/>
            <a:stretch>
              <a:fillRect/>
            </a:stretch>
          </p:blipFill>
          <p:spPr>
            <a:xfrm>
              <a:off x="8921120" y="1876207"/>
              <a:ext cx="2800741" cy="3105583"/>
            </a:xfrm>
            <a:prstGeom prst="rect">
              <a:avLst/>
            </a:prstGeom>
          </p:spPr>
        </p:pic>
        <p:sp>
          <p:nvSpPr>
            <p:cNvPr id="18" name="Rectangle 17">
              <a:extLst>
                <a:ext uri="{FF2B5EF4-FFF2-40B4-BE49-F238E27FC236}">
                  <a16:creationId xmlns:a16="http://schemas.microsoft.com/office/drawing/2014/main" id="{9B79C72E-9D6C-A2CF-C072-1F9B99FBCD27}"/>
                </a:ext>
              </a:extLst>
            </p:cNvPr>
            <p:cNvSpPr/>
            <p:nvPr/>
          </p:nvSpPr>
          <p:spPr>
            <a:xfrm>
              <a:off x="9230627" y="3428998"/>
              <a:ext cx="837398" cy="5751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6322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Add a border around the plot itself</a:t>
            </a:r>
          </a:p>
        </p:txBody>
      </p:sp>
      <p:sp>
        <p:nvSpPr>
          <p:cNvPr id="9" name="TextBox 8">
            <a:extLst>
              <a:ext uri="{FF2B5EF4-FFF2-40B4-BE49-F238E27FC236}">
                <a16:creationId xmlns:a16="http://schemas.microsoft.com/office/drawing/2014/main" id="{CF3DA0D0-AF34-C493-51A5-CE1174AB2DB2}"/>
              </a:ext>
            </a:extLst>
          </p:cNvPr>
          <p:cNvSpPr txBox="1"/>
          <p:nvPr/>
        </p:nvSpPr>
        <p:spPr>
          <a:xfrm>
            <a:off x="115503" y="226002"/>
            <a:ext cx="72670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Right click here in the graph area.</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Click the options on the right.  The result is on the next slide.</a:t>
            </a: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FEEFC459-981E-110C-07FC-96FF04E7CF61}"/>
              </a:ext>
            </a:extLst>
          </p:cNvPr>
          <p:cNvGrpSpPr/>
          <p:nvPr/>
        </p:nvGrpSpPr>
        <p:grpSpPr>
          <a:xfrm>
            <a:off x="306834" y="1295101"/>
            <a:ext cx="7497221" cy="3686689"/>
            <a:chOff x="306834" y="1295101"/>
            <a:chExt cx="7497221" cy="3686689"/>
          </a:xfrm>
        </p:grpSpPr>
        <p:pic>
          <p:nvPicPr>
            <p:cNvPr id="4" name="Picture 3">
              <a:extLst>
                <a:ext uri="{FF2B5EF4-FFF2-40B4-BE49-F238E27FC236}">
                  <a16:creationId xmlns:a16="http://schemas.microsoft.com/office/drawing/2014/main" id="{112FA01C-C893-41D7-4320-A1BCE8CDCE16}"/>
                </a:ext>
              </a:extLst>
            </p:cNvPr>
            <p:cNvPicPr>
              <a:picLocks noChangeAspect="1"/>
            </p:cNvPicPr>
            <p:nvPr/>
          </p:nvPicPr>
          <p:blipFill>
            <a:blip r:embed="rId2"/>
            <a:stretch>
              <a:fillRect/>
            </a:stretch>
          </p:blipFill>
          <p:spPr>
            <a:xfrm>
              <a:off x="306834" y="1295101"/>
              <a:ext cx="7497221" cy="3686689"/>
            </a:xfrm>
            <a:prstGeom prst="rect">
              <a:avLst/>
            </a:prstGeom>
          </p:spPr>
        </p:pic>
        <p:sp>
          <p:nvSpPr>
            <p:cNvPr id="12" name="Rectangle 11">
              <a:extLst>
                <a:ext uri="{FF2B5EF4-FFF2-40B4-BE49-F238E27FC236}">
                  <a16:creationId xmlns:a16="http://schemas.microsoft.com/office/drawing/2014/main" id="{5DA93DB9-0DC5-D01B-5801-CBDEF9133CF7}"/>
                </a:ext>
              </a:extLst>
            </p:cNvPr>
            <p:cNvSpPr/>
            <p:nvPr/>
          </p:nvSpPr>
          <p:spPr>
            <a:xfrm>
              <a:off x="2473694" y="4100168"/>
              <a:ext cx="1486860" cy="2215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F87AFCAE-3736-F3A8-D421-713799E70D6E}"/>
              </a:ext>
            </a:extLst>
          </p:cNvPr>
          <p:cNvGrpSpPr/>
          <p:nvPr/>
        </p:nvGrpSpPr>
        <p:grpSpPr>
          <a:xfrm>
            <a:off x="8406409" y="1248594"/>
            <a:ext cx="2638793" cy="4820323"/>
            <a:chOff x="8406409" y="1248594"/>
            <a:chExt cx="2638793" cy="4820323"/>
          </a:xfrm>
        </p:grpSpPr>
        <p:pic>
          <p:nvPicPr>
            <p:cNvPr id="8" name="Picture 7">
              <a:extLst>
                <a:ext uri="{FF2B5EF4-FFF2-40B4-BE49-F238E27FC236}">
                  <a16:creationId xmlns:a16="http://schemas.microsoft.com/office/drawing/2014/main" id="{CC87DD4F-CF62-3C92-6AAB-5C69BA63FE98}"/>
                </a:ext>
              </a:extLst>
            </p:cNvPr>
            <p:cNvPicPr>
              <a:picLocks noChangeAspect="1"/>
            </p:cNvPicPr>
            <p:nvPr/>
          </p:nvPicPr>
          <p:blipFill>
            <a:blip r:embed="rId3"/>
            <a:stretch>
              <a:fillRect/>
            </a:stretch>
          </p:blipFill>
          <p:spPr>
            <a:xfrm>
              <a:off x="8406409" y="1248594"/>
              <a:ext cx="2638793" cy="4820323"/>
            </a:xfrm>
            <a:prstGeom prst="rect">
              <a:avLst/>
            </a:prstGeom>
          </p:spPr>
        </p:pic>
        <p:sp>
          <p:nvSpPr>
            <p:cNvPr id="18" name="Rectangle 17">
              <a:extLst>
                <a:ext uri="{FF2B5EF4-FFF2-40B4-BE49-F238E27FC236}">
                  <a16:creationId xmlns:a16="http://schemas.microsoft.com/office/drawing/2014/main" id="{9B79C72E-9D6C-A2CF-C072-1F9B99FBCD27}"/>
                </a:ext>
              </a:extLst>
            </p:cNvPr>
            <p:cNvSpPr/>
            <p:nvPr/>
          </p:nvSpPr>
          <p:spPr>
            <a:xfrm>
              <a:off x="8603759" y="3270622"/>
              <a:ext cx="922408" cy="2062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A7DD6E5-7C1F-6CD8-B246-4C984CEF3E73}"/>
                </a:ext>
              </a:extLst>
            </p:cNvPr>
            <p:cNvSpPr/>
            <p:nvPr/>
          </p:nvSpPr>
          <p:spPr>
            <a:xfrm>
              <a:off x="8698407" y="3946358"/>
              <a:ext cx="2130013" cy="3753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76A160D-B8F4-0807-5D89-8722F79B45E1}"/>
                </a:ext>
              </a:extLst>
            </p:cNvPr>
            <p:cNvSpPr/>
            <p:nvPr/>
          </p:nvSpPr>
          <p:spPr>
            <a:xfrm>
              <a:off x="8743689" y="4543650"/>
              <a:ext cx="2130013" cy="2820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 name="Straight Arrow Connector 4">
            <a:extLst>
              <a:ext uri="{FF2B5EF4-FFF2-40B4-BE49-F238E27FC236}">
                <a16:creationId xmlns:a16="http://schemas.microsoft.com/office/drawing/2014/main" id="{5A1724E8-D989-9EB0-8730-5E5007D8C86C}"/>
              </a:ext>
            </a:extLst>
          </p:cNvPr>
          <p:cNvCxnSpPr>
            <a:cxnSpLocks/>
          </p:cNvCxnSpPr>
          <p:nvPr/>
        </p:nvCxnSpPr>
        <p:spPr>
          <a:xfrm>
            <a:off x="1422399" y="476889"/>
            <a:ext cx="704784" cy="2054555"/>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0643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Get rid of the grid lines</a:t>
            </a:r>
          </a:p>
        </p:txBody>
      </p:sp>
      <p:sp>
        <p:nvSpPr>
          <p:cNvPr id="9" name="TextBox 8">
            <a:extLst>
              <a:ext uri="{FF2B5EF4-FFF2-40B4-BE49-F238E27FC236}">
                <a16:creationId xmlns:a16="http://schemas.microsoft.com/office/drawing/2014/main" id="{CF3DA0D0-AF34-C493-51A5-CE1174AB2DB2}"/>
              </a:ext>
            </a:extLst>
          </p:cNvPr>
          <p:cNvSpPr txBox="1"/>
          <p:nvPr/>
        </p:nvSpPr>
        <p:spPr>
          <a:xfrm>
            <a:off x="115503" y="226002"/>
            <a:ext cx="72670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Click on a horizontal grid line and delete.</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Do the same for the vertical grid lines (delete them).</a:t>
            </a: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EB64E0A-61C9-E210-1C17-0A35FBF54FBE}"/>
              </a:ext>
            </a:extLst>
          </p:cNvPr>
          <p:cNvPicPr>
            <a:picLocks noChangeAspect="1"/>
          </p:cNvPicPr>
          <p:nvPr/>
        </p:nvPicPr>
        <p:blipFill>
          <a:blip r:embed="rId2"/>
          <a:stretch>
            <a:fillRect/>
          </a:stretch>
        </p:blipFill>
        <p:spPr>
          <a:xfrm>
            <a:off x="1216257" y="1130669"/>
            <a:ext cx="7600484" cy="5513554"/>
          </a:xfrm>
          <a:prstGeom prst="rect">
            <a:avLst/>
          </a:prstGeom>
        </p:spPr>
      </p:pic>
      <p:cxnSp>
        <p:nvCxnSpPr>
          <p:cNvPr id="5" name="Straight Arrow Connector 4">
            <a:extLst>
              <a:ext uri="{FF2B5EF4-FFF2-40B4-BE49-F238E27FC236}">
                <a16:creationId xmlns:a16="http://schemas.microsoft.com/office/drawing/2014/main" id="{5A1724E8-D989-9EB0-8730-5E5007D8C86C}"/>
              </a:ext>
            </a:extLst>
          </p:cNvPr>
          <p:cNvCxnSpPr>
            <a:cxnSpLocks/>
          </p:cNvCxnSpPr>
          <p:nvPr/>
        </p:nvCxnSpPr>
        <p:spPr>
          <a:xfrm>
            <a:off x="1422399" y="476889"/>
            <a:ext cx="1522932" cy="1890926"/>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462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Make the axes 1 pt wide, black, and add </a:t>
            </a:r>
            <a:r>
              <a:rPr lang="en-US" sz="2000" dirty="0" err="1"/>
              <a:t>tickmarks</a:t>
            </a:r>
            <a:endParaRPr lang="en-US" sz="2000" dirty="0"/>
          </a:p>
        </p:txBody>
      </p:sp>
      <p:sp>
        <p:nvSpPr>
          <p:cNvPr id="9" name="TextBox 8">
            <a:extLst>
              <a:ext uri="{FF2B5EF4-FFF2-40B4-BE49-F238E27FC236}">
                <a16:creationId xmlns:a16="http://schemas.microsoft.com/office/drawing/2014/main" id="{CF3DA0D0-AF34-C493-51A5-CE1174AB2DB2}"/>
              </a:ext>
            </a:extLst>
          </p:cNvPr>
          <p:cNvSpPr txBox="1"/>
          <p:nvPr/>
        </p:nvSpPr>
        <p:spPr>
          <a:xfrm>
            <a:off x="115503" y="226002"/>
            <a:ext cx="7267074" cy="15286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Right click on one of the numbers on the horizontal axis to bring up the dialogue box.</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Select Format Axis…</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3. Make the settings shown for the axis line color and properties.</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 Then go to the tool on the right (3</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screen shot on this page.)</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 Tick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Marks:Major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type:Inside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6. Do the same steps 1-5 for the vertical axis.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0AC46D-F89B-116D-1417-568EC2640468}"/>
              </a:ext>
            </a:extLst>
          </p:cNvPr>
          <p:cNvGrpSpPr/>
          <p:nvPr/>
        </p:nvGrpSpPr>
        <p:grpSpPr>
          <a:xfrm>
            <a:off x="626165" y="2132004"/>
            <a:ext cx="4039164" cy="4172532"/>
            <a:chOff x="2945331" y="1766246"/>
            <a:chExt cx="4039164" cy="4172532"/>
          </a:xfrm>
        </p:grpSpPr>
        <p:pic>
          <p:nvPicPr>
            <p:cNvPr id="4" name="Picture 3">
              <a:extLst>
                <a:ext uri="{FF2B5EF4-FFF2-40B4-BE49-F238E27FC236}">
                  <a16:creationId xmlns:a16="http://schemas.microsoft.com/office/drawing/2014/main" id="{120EC288-69A9-76AC-26E4-986AE4AE20B9}"/>
                </a:ext>
              </a:extLst>
            </p:cNvPr>
            <p:cNvPicPr>
              <a:picLocks noChangeAspect="1"/>
            </p:cNvPicPr>
            <p:nvPr/>
          </p:nvPicPr>
          <p:blipFill>
            <a:blip r:embed="rId2"/>
            <a:stretch>
              <a:fillRect/>
            </a:stretch>
          </p:blipFill>
          <p:spPr>
            <a:xfrm>
              <a:off x="2945331" y="1766246"/>
              <a:ext cx="4039164" cy="4172532"/>
            </a:xfrm>
            <a:prstGeom prst="rect">
              <a:avLst/>
            </a:prstGeom>
          </p:spPr>
        </p:pic>
        <p:sp>
          <p:nvSpPr>
            <p:cNvPr id="7" name="Rectangle 6">
              <a:extLst>
                <a:ext uri="{FF2B5EF4-FFF2-40B4-BE49-F238E27FC236}">
                  <a16:creationId xmlns:a16="http://schemas.microsoft.com/office/drawing/2014/main" id="{32DBD8EE-93A2-97C8-691F-557A5652C953}"/>
                </a:ext>
              </a:extLst>
            </p:cNvPr>
            <p:cNvSpPr/>
            <p:nvPr/>
          </p:nvSpPr>
          <p:spPr>
            <a:xfrm>
              <a:off x="4331368" y="4937760"/>
              <a:ext cx="702645" cy="3368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98EE716-12F7-85F8-C73F-AA9C047EA2E8}"/>
                </a:ext>
              </a:extLst>
            </p:cNvPr>
            <p:cNvSpPr/>
            <p:nvPr/>
          </p:nvSpPr>
          <p:spPr>
            <a:xfrm>
              <a:off x="5053263" y="4841507"/>
              <a:ext cx="1386037" cy="2310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E82F3B9D-B511-960A-4DE0-ECD9708E24CE}"/>
              </a:ext>
            </a:extLst>
          </p:cNvPr>
          <p:cNvGrpSpPr/>
          <p:nvPr/>
        </p:nvGrpSpPr>
        <p:grpSpPr>
          <a:xfrm>
            <a:off x="8822252" y="2295968"/>
            <a:ext cx="2743583" cy="3277057"/>
            <a:chOff x="8607841" y="1978334"/>
            <a:chExt cx="2743583" cy="3277057"/>
          </a:xfrm>
        </p:grpSpPr>
        <p:pic>
          <p:nvPicPr>
            <p:cNvPr id="20" name="Picture 19">
              <a:extLst>
                <a:ext uri="{FF2B5EF4-FFF2-40B4-BE49-F238E27FC236}">
                  <a16:creationId xmlns:a16="http://schemas.microsoft.com/office/drawing/2014/main" id="{09943AF3-8C38-8DBC-AF4D-F7F05227F331}"/>
                </a:ext>
              </a:extLst>
            </p:cNvPr>
            <p:cNvPicPr>
              <a:picLocks noChangeAspect="1"/>
            </p:cNvPicPr>
            <p:nvPr/>
          </p:nvPicPr>
          <p:blipFill>
            <a:blip r:embed="rId3"/>
            <a:stretch>
              <a:fillRect/>
            </a:stretch>
          </p:blipFill>
          <p:spPr>
            <a:xfrm>
              <a:off x="8607841" y="1978334"/>
              <a:ext cx="2743583" cy="3277057"/>
            </a:xfrm>
            <a:prstGeom prst="rect">
              <a:avLst/>
            </a:prstGeom>
          </p:spPr>
        </p:pic>
        <p:sp>
          <p:nvSpPr>
            <p:cNvPr id="21" name="Rectangle 20">
              <a:extLst>
                <a:ext uri="{FF2B5EF4-FFF2-40B4-BE49-F238E27FC236}">
                  <a16:creationId xmlns:a16="http://schemas.microsoft.com/office/drawing/2014/main" id="{162CC989-564C-B078-FD6C-D40760752FE6}"/>
                </a:ext>
              </a:extLst>
            </p:cNvPr>
            <p:cNvSpPr/>
            <p:nvPr/>
          </p:nvSpPr>
          <p:spPr>
            <a:xfrm>
              <a:off x="9923925" y="2671021"/>
              <a:ext cx="387626" cy="3928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F1A5469-2025-D329-2DDE-D3B2BC2B87D4}"/>
                </a:ext>
              </a:extLst>
            </p:cNvPr>
            <p:cNvSpPr/>
            <p:nvPr/>
          </p:nvSpPr>
          <p:spPr>
            <a:xfrm>
              <a:off x="8767290" y="3433383"/>
              <a:ext cx="2282512" cy="55147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7D9AE156-DC03-91B2-0AE6-C48F16434595}"/>
              </a:ext>
            </a:extLst>
          </p:cNvPr>
          <p:cNvGrpSpPr/>
          <p:nvPr/>
        </p:nvGrpSpPr>
        <p:grpSpPr>
          <a:xfrm>
            <a:off x="5482443" y="1978334"/>
            <a:ext cx="2581635" cy="4153480"/>
            <a:chOff x="5482443" y="1978334"/>
            <a:chExt cx="2581635" cy="4153480"/>
          </a:xfrm>
        </p:grpSpPr>
        <p:grpSp>
          <p:nvGrpSpPr>
            <p:cNvPr id="18" name="Group 17">
              <a:extLst>
                <a:ext uri="{FF2B5EF4-FFF2-40B4-BE49-F238E27FC236}">
                  <a16:creationId xmlns:a16="http://schemas.microsoft.com/office/drawing/2014/main" id="{46BC16DF-EC74-701D-6DB7-C48C561EE215}"/>
                </a:ext>
              </a:extLst>
            </p:cNvPr>
            <p:cNvGrpSpPr/>
            <p:nvPr/>
          </p:nvGrpSpPr>
          <p:grpSpPr>
            <a:xfrm>
              <a:off x="5482443" y="1978334"/>
              <a:ext cx="2581635" cy="4153480"/>
              <a:chOff x="5462565" y="1968485"/>
              <a:chExt cx="2581635" cy="4153480"/>
            </a:xfrm>
          </p:grpSpPr>
          <p:pic>
            <p:nvPicPr>
              <p:cNvPr id="16" name="Picture 15">
                <a:extLst>
                  <a:ext uri="{FF2B5EF4-FFF2-40B4-BE49-F238E27FC236}">
                    <a16:creationId xmlns:a16="http://schemas.microsoft.com/office/drawing/2014/main" id="{F2C52572-1D14-9607-2ED3-B9B2DEF30AA1}"/>
                  </a:ext>
                </a:extLst>
              </p:cNvPr>
              <p:cNvPicPr>
                <a:picLocks noChangeAspect="1"/>
              </p:cNvPicPr>
              <p:nvPr/>
            </p:nvPicPr>
            <p:blipFill>
              <a:blip r:embed="rId4"/>
              <a:stretch>
                <a:fillRect/>
              </a:stretch>
            </p:blipFill>
            <p:spPr>
              <a:xfrm>
                <a:off x="5462565" y="1968485"/>
                <a:ext cx="2581635" cy="4153480"/>
              </a:xfrm>
              <a:prstGeom prst="rect">
                <a:avLst/>
              </a:prstGeom>
            </p:spPr>
          </p:pic>
          <p:sp>
            <p:nvSpPr>
              <p:cNvPr id="13" name="Rectangle 12">
                <a:extLst>
                  <a:ext uri="{FF2B5EF4-FFF2-40B4-BE49-F238E27FC236}">
                    <a16:creationId xmlns:a16="http://schemas.microsoft.com/office/drawing/2014/main" id="{5D32A6D2-9011-A056-342E-9D5B9B97DD13}"/>
                  </a:ext>
                </a:extLst>
              </p:cNvPr>
              <p:cNvSpPr/>
              <p:nvPr/>
            </p:nvSpPr>
            <p:spPr>
              <a:xfrm>
                <a:off x="5546035" y="2608722"/>
                <a:ext cx="387626" cy="3928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4844BB6-1759-7997-6766-4ABA3B2EAACA}"/>
                  </a:ext>
                </a:extLst>
              </p:cNvPr>
              <p:cNvSpPr/>
              <p:nvPr/>
            </p:nvSpPr>
            <p:spPr>
              <a:xfrm>
                <a:off x="5783474" y="4579983"/>
                <a:ext cx="2128073" cy="3928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56F42A1-AD90-7836-3666-A7897F0D9C07}"/>
                  </a:ext>
                </a:extLst>
              </p:cNvPr>
              <p:cNvSpPr/>
              <p:nvPr/>
            </p:nvSpPr>
            <p:spPr>
              <a:xfrm>
                <a:off x="5783474" y="5206324"/>
                <a:ext cx="2128073" cy="25025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Rectangle 23">
              <a:extLst>
                <a:ext uri="{FF2B5EF4-FFF2-40B4-BE49-F238E27FC236}">
                  <a16:creationId xmlns:a16="http://schemas.microsoft.com/office/drawing/2014/main" id="{965BC3EA-5621-9D71-E41F-AF708147FE07}"/>
                </a:ext>
              </a:extLst>
            </p:cNvPr>
            <p:cNvSpPr/>
            <p:nvPr/>
          </p:nvSpPr>
          <p:spPr>
            <a:xfrm>
              <a:off x="5565913" y="3356684"/>
              <a:ext cx="1114020" cy="7533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6756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02D5C23-E264-6570-78F8-540800961555}"/>
              </a:ext>
            </a:extLst>
          </p:cNvPr>
          <p:cNvGrpSpPr/>
          <p:nvPr/>
        </p:nvGrpSpPr>
        <p:grpSpPr>
          <a:xfrm>
            <a:off x="443345" y="1086336"/>
            <a:ext cx="11372412" cy="5771664"/>
            <a:chOff x="376242" y="1062182"/>
            <a:chExt cx="11439515" cy="5795818"/>
          </a:xfrm>
        </p:grpSpPr>
        <p:pic>
          <p:nvPicPr>
            <p:cNvPr id="5" name="Picture 4">
              <a:extLst>
                <a:ext uri="{FF2B5EF4-FFF2-40B4-BE49-F238E27FC236}">
                  <a16:creationId xmlns:a16="http://schemas.microsoft.com/office/drawing/2014/main" id="{DD64312D-9FDC-8142-4D5B-85B69F0D8C69}"/>
                </a:ext>
              </a:extLst>
            </p:cNvPr>
            <p:cNvPicPr>
              <a:picLocks noChangeAspect="1"/>
            </p:cNvPicPr>
            <p:nvPr/>
          </p:nvPicPr>
          <p:blipFill>
            <a:blip r:embed="rId2"/>
            <a:stretch>
              <a:fillRect/>
            </a:stretch>
          </p:blipFill>
          <p:spPr>
            <a:xfrm>
              <a:off x="376242" y="1062182"/>
              <a:ext cx="11439515" cy="5795818"/>
            </a:xfrm>
            <a:prstGeom prst="rect">
              <a:avLst/>
            </a:prstGeom>
          </p:spPr>
        </p:pic>
        <p:sp>
          <p:nvSpPr>
            <p:cNvPr id="6" name="Rectangle 5">
              <a:extLst>
                <a:ext uri="{FF2B5EF4-FFF2-40B4-BE49-F238E27FC236}">
                  <a16:creationId xmlns:a16="http://schemas.microsoft.com/office/drawing/2014/main" id="{07BB0CE9-30C5-F112-C476-3DBC00D742E8}"/>
                </a:ext>
              </a:extLst>
            </p:cNvPr>
            <p:cNvSpPr/>
            <p:nvPr/>
          </p:nvSpPr>
          <p:spPr>
            <a:xfrm>
              <a:off x="4924921" y="3502891"/>
              <a:ext cx="2020823" cy="2008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9FE29F-475C-F554-1E38-3FB70CA6E368}"/>
                </a:ext>
              </a:extLst>
            </p:cNvPr>
            <p:cNvSpPr/>
            <p:nvPr/>
          </p:nvSpPr>
          <p:spPr>
            <a:xfrm>
              <a:off x="1690254" y="1549400"/>
              <a:ext cx="434109" cy="2055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434F77-9EA6-8E94-BD6A-D05AE17D4A14}"/>
                </a:ext>
              </a:extLst>
            </p:cNvPr>
            <p:cNvSpPr/>
            <p:nvPr/>
          </p:nvSpPr>
          <p:spPr>
            <a:xfrm>
              <a:off x="1713347" y="5290128"/>
              <a:ext cx="845126" cy="3348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A1BC52-4B20-AF0F-CBDD-672825BEF8C2}"/>
                </a:ext>
              </a:extLst>
            </p:cNvPr>
            <p:cNvSpPr/>
            <p:nvPr/>
          </p:nvSpPr>
          <p:spPr>
            <a:xfrm>
              <a:off x="9938328" y="6188364"/>
              <a:ext cx="1496290" cy="2493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CEE9DF8D-69C6-5EC6-3975-2166F9DB6595}"/>
              </a:ext>
            </a:extLst>
          </p:cNvPr>
          <p:cNvSpPr txBox="1"/>
          <p:nvPr/>
        </p:nvSpPr>
        <p:spPr>
          <a:xfrm>
            <a:off x="0" y="-43162"/>
            <a:ext cx="12007272" cy="923330"/>
          </a:xfrm>
          <a:prstGeom prst="rect">
            <a:avLst/>
          </a:prstGeom>
          <a:noFill/>
        </p:spPr>
        <p:txBody>
          <a:bodyPr wrap="square" rtlCol="0">
            <a:spAutoFit/>
          </a:bodyPr>
          <a:lstStyle/>
          <a:p>
            <a:r>
              <a:rPr lang="en-US" dirty="0"/>
              <a:t>From the File menu the sequence is File:Open:Browse:All Files (*.*):your file.</a:t>
            </a:r>
            <a:br>
              <a:rPr lang="en-US" dirty="0"/>
            </a:br>
            <a:r>
              <a:rPr lang="en-US" dirty="0"/>
              <a:t>In this example the file named PhotoresistorExampleDataTime100Aves.txt was used.</a:t>
            </a:r>
            <a:br>
              <a:rPr lang="en-US" dirty="0"/>
            </a:br>
            <a:r>
              <a:rPr lang="en-US" dirty="0"/>
              <a:t>Yours will be different.</a:t>
            </a:r>
          </a:p>
        </p:txBody>
      </p:sp>
    </p:spTree>
    <p:extLst>
      <p:ext uri="{BB962C8B-B14F-4D97-AF65-F5344CB8AC3E}">
        <p14:creationId xmlns:p14="http://schemas.microsoft.com/office/powerpoint/2010/main" val="66485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Adjust the plot to fill the entire canvas</a:t>
            </a:r>
          </a:p>
        </p:txBody>
      </p:sp>
      <p:sp>
        <p:nvSpPr>
          <p:cNvPr id="9" name="TextBox 8">
            <a:extLst>
              <a:ext uri="{FF2B5EF4-FFF2-40B4-BE49-F238E27FC236}">
                <a16:creationId xmlns:a16="http://schemas.microsoft.com/office/drawing/2014/main" id="{CF3DA0D0-AF34-C493-51A5-CE1174AB2DB2}"/>
              </a:ext>
            </a:extLst>
          </p:cNvPr>
          <p:cNvSpPr txBox="1"/>
          <p:nvPr/>
        </p:nvSpPr>
        <p:spPr>
          <a:xfrm>
            <a:off x="115503" y="226002"/>
            <a:ext cx="7267074" cy="6668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Click on each axis in the middle and use the round handle to move the axis close to its closest ‘wall’, to use all of the graph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59133D0-EB51-4486-CC77-FD1AD1A63524}"/>
              </a:ext>
            </a:extLst>
          </p:cNvPr>
          <p:cNvPicPr>
            <a:picLocks noChangeAspect="1"/>
          </p:cNvPicPr>
          <p:nvPr/>
        </p:nvPicPr>
        <p:blipFill>
          <a:blip r:embed="rId2"/>
          <a:stretch>
            <a:fillRect/>
          </a:stretch>
        </p:blipFill>
        <p:spPr>
          <a:xfrm>
            <a:off x="1755272" y="1777354"/>
            <a:ext cx="7003717" cy="5080646"/>
          </a:xfrm>
          <a:prstGeom prst="rect">
            <a:avLst/>
          </a:prstGeom>
        </p:spPr>
      </p:pic>
    </p:spTree>
    <p:extLst>
      <p:ext uri="{BB962C8B-B14F-4D97-AF65-F5344CB8AC3E}">
        <p14:creationId xmlns:p14="http://schemas.microsoft.com/office/powerpoint/2010/main" val="381730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Adjust the plot to fill the entire canvas</a:t>
            </a:r>
          </a:p>
        </p:txBody>
      </p:sp>
      <p:sp>
        <p:nvSpPr>
          <p:cNvPr id="9" name="TextBox 8">
            <a:extLst>
              <a:ext uri="{FF2B5EF4-FFF2-40B4-BE49-F238E27FC236}">
                <a16:creationId xmlns:a16="http://schemas.microsoft.com/office/drawing/2014/main" id="{CF3DA0D0-AF34-C493-51A5-CE1174AB2DB2}"/>
              </a:ext>
            </a:extLst>
          </p:cNvPr>
          <p:cNvSpPr txBox="1"/>
          <p:nvPr/>
        </p:nvSpPr>
        <p:spPr>
          <a:xfrm>
            <a:off x="115503" y="359483"/>
            <a:ext cx="7267074" cy="6668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Click in the middle of the chart to bring up the large green + in the upper right corner.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Click on legend to add it, and move it to a good spot.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505E3B0-4ECE-0753-9757-74F5C41C0842}"/>
              </a:ext>
            </a:extLst>
          </p:cNvPr>
          <p:cNvPicPr>
            <a:picLocks noChangeAspect="1"/>
          </p:cNvPicPr>
          <p:nvPr/>
        </p:nvPicPr>
        <p:blipFill>
          <a:blip r:embed="rId2"/>
          <a:stretch>
            <a:fillRect/>
          </a:stretch>
        </p:blipFill>
        <p:spPr>
          <a:xfrm>
            <a:off x="988911" y="1414181"/>
            <a:ext cx="9097645" cy="4029637"/>
          </a:xfrm>
          <a:prstGeom prst="rect">
            <a:avLst/>
          </a:prstGeom>
        </p:spPr>
      </p:pic>
      <p:sp>
        <p:nvSpPr>
          <p:cNvPr id="6" name="Rectangle 5">
            <a:extLst>
              <a:ext uri="{FF2B5EF4-FFF2-40B4-BE49-F238E27FC236}">
                <a16:creationId xmlns:a16="http://schemas.microsoft.com/office/drawing/2014/main" id="{92DEB59C-3184-EFE4-0EB6-4A5520C8D0A8}"/>
              </a:ext>
            </a:extLst>
          </p:cNvPr>
          <p:cNvSpPr/>
          <p:nvPr/>
        </p:nvSpPr>
        <p:spPr>
          <a:xfrm>
            <a:off x="3753853" y="4023360"/>
            <a:ext cx="231006" cy="24063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B7DC872-1849-DB92-1743-3C54A29C1CBC}"/>
              </a:ext>
            </a:extLst>
          </p:cNvPr>
          <p:cNvSpPr/>
          <p:nvPr/>
        </p:nvSpPr>
        <p:spPr>
          <a:xfrm>
            <a:off x="7968114" y="1414181"/>
            <a:ext cx="579120" cy="4338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BA39124-47B4-A3D4-7D47-C59E38D1CCC0}"/>
              </a:ext>
            </a:extLst>
          </p:cNvPr>
          <p:cNvSpPr/>
          <p:nvPr/>
        </p:nvSpPr>
        <p:spPr>
          <a:xfrm>
            <a:off x="8585733" y="2915724"/>
            <a:ext cx="972152" cy="2028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216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3" y="0"/>
            <a:ext cx="11723571" cy="346509"/>
          </a:xfrm>
        </p:spPr>
        <p:txBody>
          <a:bodyPr>
            <a:normAutofit fontScale="90000"/>
          </a:bodyPr>
          <a:lstStyle/>
          <a:p>
            <a:r>
              <a:rPr lang="en-US" sz="2000" dirty="0"/>
              <a:t>You made it! Congratulations!!</a:t>
            </a:r>
          </a:p>
        </p:txBody>
      </p:sp>
      <p:pic>
        <p:nvPicPr>
          <p:cNvPr id="3" name="Picture 2">
            <a:extLst>
              <a:ext uri="{FF2B5EF4-FFF2-40B4-BE49-F238E27FC236}">
                <a16:creationId xmlns:a16="http://schemas.microsoft.com/office/drawing/2014/main" id="{9F557A56-67A1-3F15-B092-E26E1CCCD5DF}"/>
              </a:ext>
            </a:extLst>
          </p:cNvPr>
          <p:cNvPicPr>
            <a:picLocks noChangeAspect="1"/>
          </p:cNvPicPr>
          <p:nvPr/>
        </p:nvPicPr>
        <p:blipFill>
          <a:blip r:embed="rId2"/>
          <a:stretch>
            <a:fillRect/>
          </a:stretch>
        </p:blipFill>
        <p:spPr>
          <a:xfrm>
            <a:off x="1476140" y="359483"/>
            <a:ext cx="8681456" cy="6297714"/>
          </a:xfrm>
          <a:prstGeom prst="rect">
            <a:avLst/>
          </a:prstGeom>
        </p:spPr>
      </p:pic>
    </p:spTree>
    <p:extLst>
      <p:ext uri="{BB962C8B-B14F-4D97-AF65-F5344CB8AC3E}">
        <p14:creationId xmlns:p14="http://schemas.microsoft.com/office/powerpoint/2010/main" val="35448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FA9C-7BA5-0F4D-68BE-022F041E7688}"/>
              </a:ext>
            </a:extLst>
          </p:cNvPr>
          <p:cNvSpPr>
            <a:spLocks noGrp="1"/>
          </p:cNvSpPr>
          <p:nvPr>
            <p:ph type="ctrTitle"/>
          </p:nvPr>
        </p:nvSpPr>
        <p:spPr>
          <a:xfrm>
            <a:off x="115504" y="0"/>
            <a:ext cx="9066998" cy="713704"/>
          </a:xfrm>
        </p:spPr>
        <p:txBody>
          <a:bodyPr>
            <a:normAutofit/>
          </a:bodyPr>
          <a:lstStyle/>
          <a:p>
            <a:r>
              <a:rPr lang="en-US" sz="2000" dirty="0"/>
              <a:t>This version has the response time for the LED on and off included: </a:t>
            </a:r>
            <a:br>
              <a:rPr lang="en-US" sz="2000" dirty="0"/>
            </a:br>
            <a:r>
              <a:rPr lang="en-US" sz="2000" dirty="0"/>
              <a:t>Sequence is </a:t>
            </a:r>
            <a:r>
              <a:rPr lang="en-US" sz="2000" dirty="0" err="1"/>
              <a:t>Insert:Text</a:t>
            </a:r>
            <a:r>
              <a:rPr lang="en-US" sz="2000" dirty="0"/>
              <a:t> Box then drag a box where the text goes.</a:t>
            </a:r>
          </a:p>
        </p:txBody>
      </p:sp>
      <p:pic>
        <p:nvPicPr>
          <p:cNvPr id="4" name="Picture 3">
            <a:extLst>
              <a:ext uri="{FF2B5EF4-FFF2-40B4-BE49-F238E27FC236}">
                <a16:creationId xmlns:a16="http://schemas.microsoft.com/office/drawing/2014/main" id="{B67353C1-F843-3F2B-8E72-43B31AACAAD5}"/>
              </a:ext>
            </a:extLst>
          </p:cNvPr>
          <p:cNvPicPr>
            <a:picLocks noChangeAspect="1"/>
          </p:cNvPicPr>
          <p:nvPr/>
        </p:nvPicPr>
        <p:blipFill>
          <a:blip r:embed="rId2"/>
          <a:stretch>
            <a:fillRect/>
          </a:stretch>
        </p:blipFill>
        <p:spPr>
          <a:xfrm>
            <a:off x="2319954" y="1097735"/>
            <a:ext cx="7940577" cy="5760265"/>
          </a:xfrm>
          <a:prstGeom prst="rect">
            <a:avLst/>
          </a:prstGeom>
        </p:spPr>
      </p:pic>
    </p:spTree>
    <p:extLst>
      <p:ext uri="{BB962C8B-B14F-4D97-AF65-F5344CB8AC3E}">
        <p14:creationId xmlns:p14="http://schemas.microsoft.com/office/powerpoint/2010/main" val="302933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EE9DF8D-69C6-5EC6-3975-2166F9DB6595}"/>
              </a:ext>
            </a:extLst>
          </p:cNvPr>
          <p:cNvSpPr txBox="1"/>
          <p:nvPr/>
        </p:nvSpPr>
        <p:spPr>
          <a:xfrm>
            <a:off x="0" y="163006"/>
            <a:ext cx="12007272" cy="1477328"/>
          </a:xfrm>
          <a:prstGeom prst="rect">
            <a:avLst/>
          </a:prstGeom>
          <a:noFill/>
        </p:spPr>
        <p:txBody>
          <a:bodyPr wrap="square" rtlCol="0">
            <a:spAutoFit/>
          </a:bodyPr>
          <a:lstStyle/>
          <a:p>
            <a:r>
              <a:rPr lang="en-US" dirty="0"/>
              <a:t>After clicking on your file, do steps 1-3.  </a:t>
            </a:r>
            <a:br>
              <a:rPr lang="en-US" dirty="0"/>
            </a:br>
            <a:r>
              <a:rPr lang="en-US" dirty="0"/>
              <a:t>1. Click on cell A1 if it’s not highlighted with a green box. </a:t>
            </a:r>
            <a:br>
              <a:rPr lang="en-US" dirty="0"/>
            </a:br>
            <a:r>
              <a:rPr lang="en-US" dirty="0"/>
              <a:t>2. Click Next for the figure on the left.  </a:t>
            </a:r>
            <a:br>
              <a:rPr lang="en-US" dirty="0"/>
            </a:br>
            <a:r>
              <a:rPr lang="en-US" dirty="0"/>
              <a:t>3. Click Comma and then Next for the figure on the right.</a:t>
            </a:r>
            <a:br>
              <a:rPr lang="en-US" dirty="0"/>
            </a:br>
            <a:endParaRPr lang="en-US" dirty="0"/>
          </a:p>
        </p:txBody>
      </p:sp>
      <p:grpSp>
        <p:nvGrpSpPr>
          <p:cNvPr id="19" name="Group 18">
            <a:extLst>
              <a:ext uri="{FF2B5EF4-FFF2-40B4-BE49-F238E27FC236}">
                <a16:creationId xmlns:a16="http://schemas.microsoft.com/office/drawing/2014/main" id="{6D183F62-E589-6145-7B21-FEA25EB87648}"/>
              </a:ext>
            </a:extLst>
          </p:cNvPr>
          <p:cNvGrpSpPr/>
          <p:nvPr/>
        </p:nvGrpSpPr>
        <p:grpSpPr>
          <a:xfrm>
            <a:off x="90538" y="2544201"/>
            <a:ext cx="5545466" cy="3928367"/>
            <a:chOff x="109011" y="1464816"/>
            <a:chExt cx="5545466" cy="3928367"/>
          </a:xfrm>
        </p:grpSpPr>
        <p:grpSp>
          <p:nvGrpSpPr>
            <p:cNvPr id="15" name="Group 14">
              <a:extLst>
                <a:ext uri="{FF2B5EF4-FFF2-40B4-BE49-F238E27FC236}">
                  <a16:creationId xmlns:a16="http://schemas.microsoft.com/office/drawing/2014/main" id="{1D7D3C42-AA55-4ED8-4785-946865FF48BA}"/>
                </a:ext>
              </a:extLst>
            </p:cNvPr>
            <p:cNvGrpSpPr/>
            <p:nvPr/>
          </p:nvGrpSpPr>
          <p:grpSpPr>
            <a:xfrm>
              <a:off x="109011" y="1464816"/>
              <a:ext cx="5545466" cy="3928367"/>
              <a:chOff x="88716" y="1375908"/>
              <a:chExt cx="5545466" cy="3928367"/>
            </a:xfrm>
          </p:grpSpPr>
          <p:pic>
            <p:nvPicPr>
              <p:cNvPr id="3" name="Picture 2">
                <a:extLst>
                  <a:ext uri="{FF2B5EF4-FFF2-40B4-BE49-F238E27FC236}">
                    <a16:creationId xmlns:a16="http://schemas.microsoft.com/office/drawing/2014/main" id="{29194072-3703-F9A7-BA96-EB11B25C4B62}"/>
                  </a:ext>
                </a:extLst>
              </p:cNvPr>
              <p:cNvPicPr>
                <a:picLocks noChangeAspect="1"/>
              </p:cNvPicPr>
              <p:nvPr/>
            </p:nvPicPr>
            <p:blipFill>
              <a:blip r:embed="rId2"/>
              <a:stretch>
                <a:fillRect/>
              </a:stretch>
            </p:blipFill>
            <p:spPr>
              <a:xfrm>
                <a:off x="88716" y="1375908"/>
                <a:ext cx="5545466" cy="3928367"/>
              </a:xfrm>
              <a:prstGeom prst="rect">
                <a:avLst/>
              </a:prstGeom>
            </p:spPr>
          </p:pic>
          <p:sp>
            <p:nvSpPr>
              <p:cNvPr id="7" name="Rectangle 6">
                <a:extLst>
                  <a:ext uri="{FF2B5EF4-FFF2-40B4-BE49-F238E27FC236}">
                    <a16:creationId xmlns:a16="http://schemas.microsoft.com/office/drawing/2014/main" id="{A29FE29F-475C-F554-1E38-3FB70CA6E368}"/>
                  </a:ext>
                </a:extLst>
              </p:cNvPr>
              <p:cNvSpPr/>
              <p:nvPr/>
            </p:nvSpPr>
            <p:spPr>
              <a:xfrm>
                <a:off x="4117594" y="4955776"/>
                <a:ext cx="694551" cy="2720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542EC5E0-1D69-8D9B-4C65-81F8BC69CA49}"/>
                </a:ext>
              </a:extLst>
            </p:cNvPr>
            <p:cNvSpPr/>
            <p:nvPr/>
          </p:nvSpPr>
          <p:spPr>
            <a:xfrm>
              <a:off x="1019704" y="1929462"/>
              <a:ext cx="1363278" cy="1856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2F5C7D6-7F7C-794B-CEFC-C70B837DD46B}"/>
              </a:ext>
            </a:extLst>
          </p:cNvPr>
          <p:cNvGrpSpPr/>
          <p:nvPr/>
        </p:nvGrpSpPr>
        <p:grpSpPr>
          <a:xfrm>
            <a:off x="5765314" y="2321776"/>
            <a:ext cx="6096000" cy="4373218"/>
            <a:chOff x="5783787" y="1242391"/>
            <a:chExt cx="6096000" cy="4373218"/>
          </a:xfrm>
        </p:grpSpPr>
        <p:grpSp>
          <p:nvGrpSpPr>
            <p:cNvPr id="14" name="Group 13">
              <a:extLst>
                <a:ext uri="{FF2B5EF4-FFF2-40B4-BE49-F238E27FC236}">
                  <a16:creationId xmlns:a16="http://schemas.microsoft.com/office/drawing/2014/main" id="{7AAF1A06-5BB7-1F81-6E83-E0E44304479D}"/>
                </a:ext>
              </a:extLst>
            </p:cNvPr>
            <p:cNvGrpSpPr/>
            <p:nvPr/>
          </p:nvGrpSpPr>
          <p:grpSpPr>
            <a:xfrm>
              <a:off x="5783787" y="1242391"/>
              <a:ext cx="6096000" cy="4373218"/>
              <a:chOff x="5911272" y="1375908"/>
              <a:chExt cx="6096000" cy="4373218"/>
            </a:xfrm>
          </p:grpSpPr>
          <p:pic>
            <p:nvPicPr>
              <p:cNvPr id="11" name="Picture 10">
                <a:extLst>
                  <a:ext uri="{FF2B5EF4-FFF2-40B4-BE49-F238E27FC236}">
                    <a16:creationId xmlns:a16="http://schemas.microsoft.com/office/drawing/2014/main" id="{2EF27B4B-0572-C4E1-C650-320B0CADB833}"/>
                  </a:ext>
                </a:extLst>
              </p:cNvPr>
              <p:cNvPicPr>
                <a:picLocks noChangeAspect="1"/>
              </p:cNvPicPr>
              <p:nvPr/>
            </p:nvPicPr>
            <p:blipFill>
              <a:blip r:embed="rId3"/>
              <a:stretch>
                <a:fillRect/>
              </a:stretch>
            </p:blipFill>
            <p:spPr>
              <a:xfrm>
                <a:off x="5911272" y="1375908"/>
                <a:ext cx="6096000" cy="4373218"/>
              </a:xfrm>
              <a:prstGeom prst="rect">
                <a:avLst/>
              </a:prstGeom>
            </p:spPr>
          </p:pic>
          <p:sp>
            <p:nvSpPr>
              <p:cNvPr id="8" name="Rectangle 7">
                <a:extLst>
                  <a:ext uri="{FF2B5EF4-FFF2-40B4-BE49-F238E27FC236}">
                    <a16:creationId xmlns:a16="http://schemas.microsoft.com/office/drawing/2014/main" id="{A8434F77-9EA6-8E94-BD6A-D05AE17D4A14}"/>
                  </a:ext>
                </a:extLst>
              </p:cNvPr>
              <p:cNvSpPr/>
              <p:nvPr/>
            </p:nvSpPr>
            <p:spPr>
              <a:xfrm>
                <a:off x="6950366" y="2908767"/>
                <a:ext cx="568034" cy="16694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A1BC52-4B20-AF0F-CBDD-672825BEF8C2}"/>
                  </a:ext>
                </a:extLst>
              </p:cNvPr>
              <p:cNvSpPr/>
              <p:nvPr/>
            </p:nvSpPr>
            <p:spPr>
              <a:xfrm>
                <a:off x="10438918" y="5304275"/>
                <a:ext cx="709373" cy="2744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7FBFED87-62DC-5950-075F-F0163351CD9E}"/>
                </a:ext>
              </a:extLst>
            </p:cNvPr>
            <p:cNvSpPr/>
            <p:nvPr/>
          </p:nvSpPr>
          <p:spPr>
            <a:xfrm>
              <a:off x="6773927" y="1674145"/>
              <a:ext cx="1538799" cy="16694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529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EE9DF8D-69C6-5EC6-3975-2166F9DB6595}"/>
              </a:ext>
            </a:extLst>
          </p:cNvPr>
          <p:cNvSpPr txBox="1"/>
          <p:nvPr/>
        </p:nvSpPr>
        <p:spPr>
          <a:xfrm>
            <a:off x="0" y="106832"/>
            <a:ext cx="12007272" cy="1477328"/>
          </a:xfrm>
          <a:prstGeom prst="rect">
            <a:avLst/>
          </a:prstGeom>
          <a:noFill/>
        </p:spPr>
        <p:txBody>
          <a:bodyPr wrap="square" rtlCol="0">
            <a:spAutoFit/>
          </a:bodyPr>
          <a:lstStyle/>
          <a:p>
            <a:r>
              <a:rPr lang="en-US" dirty="0"/>
              <a:t>From left to right, after clicking Finish, the data will look like the next image.  Put your cursor on the first red line exactly between A and B, and double click.  That will resize cell A1 to fit.  Do the same thing with the second red line.  Your data will look like the third image.  </a:t>
            </a:r>
          </a:p>
          <a:p>
            <a:br>
              <a:rPr lang="en-US" dirty="0"/>
            </a:br>
            <a:r>
              <a:rPr lang="en-US" dirty="0"/>
              <a:t>NOTE: The filename will still be YourFile.txt, will be of file type text, indicated by the .txt ending.  This will be changed next.</a:t>
            </a:r>
          </a:p>
        </p:txBody>
      </p:sp>
      <p:grpSp>
        <p:nvGrpSpPr>
          <p:cNvPr id="5" name="Group 4">
            <a:extLst>
              <a:ext uri="{FF2B5EF4-FFF2-40B4-BE49-F238E27FC236}">
                <a16:creationId xmlns:a16="http://schemas.microsoft.com/office/drawing/2014/main" id="{727E9010-A018-7533-8372-1C5E875D88E3}"/>
              </a:ext>
            </a:extLst>
          </p:cNvPr>
          <p:cNvGrpSpPr/>
          <p:nvPr/>
        </p:nvGrpSpPr>
        <p:grpSpPr>
          <a:xfrm>
            <a:off x="96965" y="2546214"/>
            <a:ext cx="5525271" cy="4229690"/>
            <a:chOff x="2655438" y="1078312"/>
            <a:chExt cx="5525271" cy="4229690"/>
          </a:xfrm>
        </p:grpSpPr>
        <p:pic>
          <p:nvPicPr>
            <p:cNvPr id="4" name="Picture 3">
              <a:extLst>
                <a:ext uri="{FF2B5EF4-FFF2-40B4-BE49-F238E27FC236}">
                  <a16:creationId xmlns:a16="http://schemas.microsoft.com/office/drawing/2014/main" id="{20BDC875-CFE1-F8C2-3287-FFA6037C0C31}"/>
                </a:ext>
              </a:extLst>
            </p:cNvPr>
            <p:cNvPicPr>
              <a:picLocks noChangeAspect="1"/>
            </p:cNvPicPr>
            <p:nvPr/>
          </p:nvPicPr>
          <p:blipFill>
            <a:blip r:embed="rId2"/>
            <a:stretch>
              <a:fillRect/>
            </a:stretch>
          </p:blipFill>
          <p:spPr>
            <a:xfrm>
              <a:off x="2655438" y="1078312"/>
              <a:ext cx="5525271" cy="4229690"/>
            </a:xfrm>
            <a:prstGeom prst="rect">
              <a:avLst/>
            </a:prstGeom>
          </p:spPr>
        </p:pic>
        <p:sp>
          <p:nvSpPr>
            <p:cNvPr id="8" name="Rectangle 7">
              <a:extLst>
                <a:ext uri="{FF2B5EF4-FFF2-40B4-BE49-F238E27FC236}">
                  <a16:creationId xmlns:a16="http://schemas.microsoft.com/office/drawing/2014/main" id="{A8434F77-9EA6-8E94-BD6A-D05AE17D4A14}"/>
                </a:ext>
              </a:extLst>
            </p:cNvPr>
            <p:cNvSpPr/>
            <p:nvPr/>
          </p:nvSpPr>
          <p:spPr>
            <a:xfrm>
              <a:off x="7315200" y="4962661"/>
              <a:ext cx="865509" cy="2744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BFED87-62DC-5950-075F-F0163351CD9E}"/>
                </a:ext>
              </a:extLst>
            </p:cNvPr>
            <p:cNvSpPr/>
            <p:nvPr/>
          </p:nvSpPr>
          <p:spPr>
            <a:xfrm>
              <a:off x="2720090" y="1175382"/>
              <a:ext cx="1667183" cy="200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06BA96CB-9BAD-759D-779F-BDB098CE643E}"/>
              </a:ext>
            </a:extLst>
          </p:cNvPr>
          <p:cNvGrpSpPr/>
          <p:nvPr/>
        </p:nvGrpSpPr>
        <p:grpSpPr>
          <a:xfrm>
            <a:off x="5852042" y="2273952"/>
            <a:ext cx="2581635" cy="3824717"/>
            <a:chOff x="5852042" y="2273952"/>
            <a:chExt cx="2581635" cy="3824717"/>
          </a:xfrm>
        </p:grpSpPr>
        <p:grpSp>
          <p:nvGrpSpPr>
            <p:cNvPr id="24" name="Group 23">
              <a:extLst>
                <a:ext uri="{FF2B5EF4-FFF2-40B4-BE49-F238E27FC236}">
                  <a16:creationId xmlns:a16="http://schemas.microsoft.com/office/drawing/2014/main" id="{A67615DA-7F6C-1C61-7885-B1284BB18BF8}"/>
                </a:ext>
              </a:extLst>
            </p:cNvPr>
            <p:cNvGrpSpPr/>
            <p:nvPr/>
          </p:nvGrpSpPr>
          <p:grpSpPr>
            <a:xfrm>
              <a:off x="5852042" y="2735875"/>
              <a:ext cx="2581635" cy="3362794"/>
              <a:chOff x="5879751" y="1747603"/>
              <a:chExt cx="2581635" cy="3362794"/>
            </a:xfrm>
          </p:grpSpPr>
          <p:pic>
            <p:nvPicPr>
              <p:cNvPr id="12" name="Picture 11">
                <a:extLst>
                  <a:ext uri="{FF2B5EF4-FFF2-40B4-BE49-F238E27FC236}">
                    <a16:creationId xmlns:a16="http://schemas.microsoft.com/office/drawing/2014/main" id="{82B6F34B-6393-C590-D5A9-B09AD969E13C}"/>
                  </a:ext>
                </a:extLst>
              </p:cNvPr>
              <p:cNvPicPr>
                <a:picLocks noChangeAspect="1"/>
              </p:cNvPicPr>
              <p:nvPr/>
            </p:nvPicPr>
            <p:blipFill>
              <a:blip r:embed="rId3"/>
              <a:stretch>
                <a:fillRect/>
              </a:stretch>
            </p:blipFill>
            <p:spPr>
              <a:xfrm>
                <a:off x="5879751" y="1747603"/>
                <a:ext cx="2581635" cy="3362794"/>
              </a:xfrm>
              <a:prstGeom prst="rect">
                <a:avLst/>
              </a:prstGeom>
            </p:spPr>
          </p:pic>
          <p:cxnSp>
            <p:nvCxnSpPr>
              <p:cNvPr id="22" name="Straight Connector 21">
                <a:extLst>
                  <a:ext uri="{FF2B5EF4-FFF2-40B4-BE49-F238E27FC236}">
                    <a16:creationId xmlns:a16="http://schemas.microsoft.com/office/drawing/2014/main" id="{AFAA5359-6C58-3490-6D45-BC0FCB2C47E3}"/>
                  </a:ext>
                </a:extLst>
              </p:cNvPr>
              <p:cNvCxnSpPr/>
              <p:nvPr/>
            </p:nvCxnSpPr>
            <p:spPr>
              <a:xfrm>
                <a:off x="6650183" y="3489362"/>
                <a:ext cx="0" cy="137245"/>
              </a:xfrm>
              <a:prstGeom prst="line">
                <a:avLst/>
              </a:prstGeom>
              <a:ln w="317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C3CEAC3-D9EE-E41C-6A80-9697AF804E5F}"/>
                  </a:ext>
                </a:extLst>
              </p:cNvPr>
              <p:cNvCxnSpPr/>
              <p:nvPr/>
            </p:nvCxnSpPr>
            <p:spPr>
              <a:xfrm>
                <a:off x="7245930" y="3503222"/>
                <a:ext cx="0" cy="137245"/>
              </a:xfrm>
              <a:prstGeom prst="line">
                <a:avLst/>
              </a:prstGeom>
              <a:ln w="3175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id="{EF08018B-D370-C496-C78C-8CCF1C0EACB2}"/>
                </a:ext>
              </a:extLst>
            </p:cNvPr>
            <p:cNvSpPr txBox="1"/>
            <p:nvPr/>
          </p:nvSpPr>
          <p:spPr>
            <a:xfrm>
              <a:off x="6480890" y="2273952"/>
              <a:ext cx="1713342" cy="369332"/>
            </a:xfrm>
            <a:prstGeom prst="rect">
              <a:avLst/>
            </a:prstGeom>
            <a:noFill/>
          </p:spPr>
          <p:txBody>
            <a:bodyPr wrap="square" rtlCol="0">
              <a:spAutoFit/>
            </a:bodyPr>
            <a:lstStyle/>
            <a:p>
              <a:r>
                <a:rPr lang="en-US" dirty="0"/>
                <a:t>Data View:</a:t>
              </a:r>
            </a:p>
          </p:txBody>
        </p:sp>
      </p:grpSp>
      <p:grpSp>
        <p:nvGrpSpPr>
          <p:cNvPr id="3" name="Group 2">
            <a:extLst>
              <a:ext uri="{FF2B5EF4-FFF2-40B4-BE49-F238E27FC236}">
                <a16:creationId xmlns:a16="http://schemas.microsoft.com/office/drawing/2014/main" id="{A5B0FBC8-5B35-5AF4-0053-25A56B072DFE}"/>
              </a:ext>
            </a:extLst>
          </p:cNvPr>
          <p:cNvGrpSpPr/>
          <p:nvPr/>
        </p:nvGrpSpPr>
        <p:grpSpPr>
          <a:xfrm>
            <a:off x="8730637" y="1996953"/>
            <a:ext cx="2777872" cy="4004754"/>
            <a:chOff x="8730637" y="1996953"/>
            <a:chExt cx="2777872" cy="4004754"/>
          </a:xfrm>
        </p:grpSpPr>
        <p:pic>
          <p:nvPicPr>
            <p:cNvPr id="20" name="Picture 19">
              <a:extLst>
                <a:ext uri="{FF2B5EF4-FFF2-40B4-BE49-F238E27FC236}">
                  <a16:creationId xmlns:a16="http://schemas.microsoft.com/office/drawing/2014/main" id="{38F02B65-2279-D784-9E85-FD98B8E7132D}"/>
                </a:ext>
              </a:extLst>
            </p:cNvPr>
            <p:cNvPicPr>
              <a:picLocks noChangeAspect="1"/>
            </p:cNvPicPr>
            <p:nvPr/>
          </p:nvPicPr>
          <p:blipFill>
            <a:blip r:embed="rId4"/>
            <a:stretch>
              <a:fillRect/>
            </a:stretch>
          </p:blipFill>
          <p:spPr>
            <a:xfrm>
              <a:off x="8730637" y="2743702"/>
              <a:ext cx="2581635" cy="3258005"/>
            </a:xfrm>
            <a:prstGeom prst="rect">
              <a:avLst/>
            </a:prstGeom>
          </p:spPr>
        </p:pic>
        <p:sp>
          <p:nvSpPr>
            <p:cNvPr id="26" name="TextBox 25">
              <a:extLst>
                <a:ext uri="{FF2B5EF4-FFF2-40B4-BE49-F238E27FC236}">
                  <a16:creationId xmlns:a16="http://schemas.microsoft.com/office/drawing/2014/main" id="{071F4246-F9D5-2695-0857-02E20852ED41}"/>
                </a:ext>
              </a:extLst>
            </p:cNvPr>
            <p:cNvSpPr txBox="1"/>
            <p:nvPr/>
          </p:nvSpPr>
          <p:spPr>
            <a:xfrm>
              <a:off x="8730637" y="1996953"/>
              <a:ext cx="2777872" cy="646331"/>
            </a:xfrm>
            <a:prstGeom prst="rect">
              <a:avLst/>
            </a:prstGeom>
            <a:noFill/>
          </p:spPr>
          <p:txBody>
            <a:bodyPr wrap="square" rtlCol="0">
              <a:spAutoFit/>
            </a:bodyPr>
            <a:lstStyle/>
            <a:p>
              <a:pPr algn="ctr"/>
              <a:r>
                <a:rPr lang="en-US" dirty="0"/>
                <a:t>Data View</a:t>
              </a:r>
              <a:br>
                <a:rPr lang="en-US" dirty="0"/>
              </a:br>
              <a:r>
                <a:rPr lang="en-US" dirty="0"/>
                <a:t>After Justifying</a:t>
              </a:r>
            </a:p>
          </p:txBody>
        </p:sp>
      </p:grpSp>
    </p:spTree>
    <p:extLst>
      <p:ext uri="{BB962C8B-B14F-4D97-AF65-F5344CB8AC3E}">
        <p14:creationId xmlns:p14="http://schemas.microsoft.com/office/powerpoint/2010/main" val="382937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EE9DF8D-69C6-5EC6-3975-2166F9DB6595}"/>
              </a:ext>
            </a:extLst>
          </p:cNvPr>
          <p:cNvSpPr txBox="1"/>
          <p:nvPr/>
        </p:nvSpPr>
        <p:spPr>
          <a:xfrm>
            <a:off x="0" y="106832"/>
            <a:ext cx="12007272" cy="923330"/>
          </a:xfrm>
          <a:prstGeom prst="rect">
            <a:avLst/>
          </a:prstGeom>
          <a:noFill/>
        </p:spPr>
        <p:txBody>
          <a:bodyPr wrap="square" rtlCol="0">
            <a:spAutoFit/>
          </a:bodyPr>
          <a:lstStyle/>
          <a:p>
            <a:r>
              <a:rPr lang="en-US" dirty="0"/>
              <a:t>Save the file in Excel Workbook (*.xlsx) format, the native format for Excel.</a:t>
            </a:r>
            <a:br>
              <a:rPr lang="en-US" dirty="0"/>
            </a:br>
            <a:r>
              <a:rPr lang="en-US" dirty="0"/>
              <a:t>The sequence is File:Save </a:t>
            </a:r>
            <a:r>
              <a:rPr lang="en-US" dirty="0" err="1"/>
              <a:t>As:Excel</a:t>
            </a:r>
            <a:r>
              <a:rPr lang="en-US" dirty="0"/>
              <a:t> Workbook (*.xlsx) where * is </a:t>
            </a:r>
            <a:r>
              <a:rPr lang="en-US"/>
              <a:t>your filename.  </a:t>
            </a:r>
            <a:br>
              <a:rPr lang="en-US" dirty="0"/>
            </a:br>
            <a:r>
              <a:rPr lang="en-US" dirty="0"/>
              <a:t>If needed, click Browse to put the file in a different folder.  </a:t>
            </a:r>
          </a:p>
        </p:txBody>
      </p:sp>
      <p:grpSp>
        <p:nvGrpSpPr>
          <p:cNvPr id="14" name="Group 13">
            <a:extLst>
              <a:ext uri="{FF2B5EF4-FFF2-40B4-BE49-F238E27FC236}">
                <a16:creationId xmlns:a16="http://schemas.microsoft.com/office/drawing/2014/main" id="{C4B8D294-53A9-E70F-25B3-59FAEE7A845A}"/>
              </a:ext>
            </a:extLst>
          </p:cNvPr>
          <p:cNvGrpSpPr/>
          <p:nvPr/>
        </p:nvGrpSpPr>
        <p:grpSpPr>
          <a:xfrm>
            <a:off x="618837" y="1237672"/>
            <a:ext cx="9790545" cy="5620327"/>
            <a:chOff x="618837" y="1006058"/>
            <a:chExt cx="10457638" cy="5851942"/>
          </a:xfrm>
        </p:grpSpPr>
        <p:grpSp>
          <p:nvGrpSpPr>
            <p:cNvPr id="9" name="Group 8">
              <a:extLst>
                <a:ext uri="{FF2B5EF4-FFF2-40B4-BE49-F238E27FC236}">
                  <a16:creationId xmlns:a16="http://schemas.microsoft.com/office/drawing/2014/main" id="{B653F93F-0AA5-746D-19A9-FDDBE5E85D01}"/>
                </a:ext>
              </a:extLst>
            </p:cNvPr>
            <p:cNvGrpSpPr/>
            <p:nvPr/>
          </p:nvGrpSpPr>
          <p:grpSpPr>
            <a:xfrm>
              <a:off x="618837" y="1006058"/>
              <a:ext cx="10457638" cy="5851942"/>
              <a:chOff x="618837" y="1006058"/>
              <a:chExt cx="10457638" cy="5851942"/>
            </a:xfrm>
          </p:grpSpPr>
          <p:pic>
            <p:nvPicPr>
              <p:cNvPr id="3" name="Picture 2">
                <a:extLst>
                  <a:ext uri="{FF2B5EF4-FFF2-40B4-BE49-F238E27FC236}">
                    <a16:creationId xmlns:a16="http://schemas.microsoft.com/office/drawing/2014/main" id="{5CAFEF72-C318-6A5D-19B6-1EA74899A93D}"/>
                  </a:ext>
                </a:extLst>
              </p:cNvPr>
              <p:cNvPicPr>
                <a:picLocks noChangeAspect="1"/>
              </p:cNvPicPr>
              <p:nvPr/>
            </p:nvPicPr>
            <p:blipFill>
              <a:blip r:embed="rId2"/>
              <a:stretch>
                <a:fillRect/>
              </a:stretch>
            </p:blipFill>
            <p:spPr>
              <a:xfrm>
                <a:off x="618837" y="1006058"/>
                <a:ext cx="10457638" cy="5851942"/>
              </a:xfrm>
              <a:prstGeom prst="rect">
                <a:avLst/>
              </a:prstGeom>
            </p:spPr>
          </p:pic>
          <p:sp>
            <p:nvSpPr>
              <p:cNvPr id="7" name="Rectangle 6">
                <a:extLst>
                  <a:ext uri="{FF2B5EF4-FFF2-40B4-BE49-F238E27FC236}">
                    <a16:creationId xmlns:a16="http://schemas.microsoft.com/office/drawing/2014/main" id="{D14117F6-18F3-8303-0FB3-56071C740C88}"/>
                  </a:ext>
                </a:extLst>
              </p:cNvPr>
              <p:cNvSpPr/>
              <p:nvPr/>
            </p:nvSpPr>
            <p:spPr>
              <a:xfrm>
                <a:off x="4719782" y="2253665"/>
                <a:ext cx="5301673" cy="24014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C7B8E298-A350-6ACC-723D-F8079102BDC9}"/>
                </a:ext>
              </a:extLst>
            </p:cNvPr>
            <p:cNvSpPr/>
            <p:nvPr/>
          </p:nvSpPr>
          <p:spPr>
            <a:xfrm>
              <a:off x="2032000" y="4978400"/>
              <a:ext cx="822036" cy="360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914924-449F-0579-5C7E-9CB46EF22260}"/>
                </a:ext>
              </a:extLst>
            </p:cNvPr>
            <p:cNvSpPr txBox="1"/>
            <p:nvPr/>
          </p:nvSpPr>
          <p:spPr>
            <a:xfrm>
              <a:off x="1887417" y="5338679"/>
              <a:ext cx="1111202" cy="369332"/>
            </a:xfrm>
            <a:prstGeom prst="rect">
              <a:avLst/>
            </a:prstGeom>
            <a:noFill/>
          </p:spPr>
          <p:txBody>
            <a:bodyPr wrap="none" rtlCol="0">
              <a:spAutoFit/>
            </a:bodyPr>
            <a:lstStyle/>
            <a:p>
              <a:r>
                <a:rPr lang="en-US" dirty="0">
                  <a:solidFill>
                    <a:srgbClr val="FF0000"/>
                  </a:solidFill>
                </a:rPr>
                <a:t>If needed</a:t>
              </a:r>
            </a:p>
          </p:txBody>
        </p:sp>
      </p:grpSp>
    </p:spTree>
    <p:extLst>
      <p:ext uri="{BB962C8B-B14F-4D97-AF65-F5344CB8AC3E}">
        <p14:creationId xmlns:p14="http://schemas.microsoft.com/office/powerpoint/2010/main" val="80377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EE9DF8D-69C6-5EC6-3975-2166F9DB6595}"/>
              </a:ext>
            </a:extLst>
          </p:cNvPr>
          <p:cNvSpPr txBox="1"/>
          <p:nvPr/>
        </p:nvSpPr>
        <p:spPr>
          <a:xfrm>
            <a:off x="0" y="106832"/>
            <a:ext cx="12007272" cy="646331"/>
          </a:xfrm>
          <a:prstGeom prst="rect">
            <a:avLst/>
          </a:prstGeom>
          <a:noFill/>
        </p:spPr>
        <p:txBody>
          <a:bodyPr wrap="square" rtlCol="0">
            <a:spAutoFit/>
          </a:bodyPr>
          <a:lstStyle/>
          <a:p>
            <a:r>
              <a:rPr lang="en-US" dirty="0"/>
              <a:t>To make a graph, the sequence is: Insert: click on A: hold the shift key down and click on B: click on Scatter: Click on the </a:t>
            </a:r>
            <a:r>
              <a:rPr lang="en-US" dirty="0" err="1"/>
              <a:t>the</a:t>
            </a:r>
            <a:r>
              <a:rPr lang="en-US" dirty="0"/>
              <a:t> indicated graph type.  This graph will appear in this page as indicated below.   </a:t>
            </a:r>
          </a:p>
        </p:txBody>
      </p:sp>
      <p:grpSp>
        <p:nvGrpSpPr>
          <p:cNvPr id="18" name="Group 17">
            <a:extLst>
              <a:ext uri="{FF2B5EF4-FFF2-40B4-BE49-F238E27FC236}">
                <a16:creationId xmlns:a16="http://schemas.microsoft.com/office/drawing/2014/main" id="{77EA8D0A-E7C3-BD0E-3A9A-55BE6BF3C64F}"/>
              </a:ext>
            </a:extLst>
          </p:cNvPr>
          <p:cNvGrpSpPr/>
          <p:nvPr/>
        </p:nvGrpSpPr>
        <p:grpSpPr>
          <a:xfrm>
            <a:off x="557436" y="1126836"/>
            <a:ext cx="9876025" cy="5731164"/>
            <a:chOff x="557436" y="1126836"/>
            <a:chExt cx="9876025" cy="5731164"/>
          </a:xfrm>
        </p:grpSpPr>
        <p:grpSp>
          <p:nvGrpSpPr>
            <p:cNvPr id="16" name="Group 15">
              <a:extLst>
                <a:ext uri="{FF2B5EF4-FFF2-40B4-BE49-F238E27FC236}">
                  <a16:creationId xmlns:a16="http://schemas.microsoft.com/office/drawing/2014/main" id="{84A03952-EAB2-1A25-ADAC-B0E210500386}"/>
                </a:ext>
              </a:extLst>
            </p:cNvPr>
            <p:cNvGrpSpPr/>
            <p:nvPr/>
          </p:nvGrpSpPr>
          <p:grpSpPr>
            <a:xfrm>
              <a:off x="557436" y="1126836"/>
              <a:ext cx="9876025" cy="5731164"/>
              <a:chOff x="557436" y="1126836"/>
              <a:chExt cx="9876025" cy="5731164"/>
            </a:xfrm>
          </p:grpSpPr>
          <p:pic>
            <p:nvPicPr>
              <p:cNvPr id="4" name="Picture 3">
                <a:extLst>
                  <a:ext uri="{FF2B5EF4-FFF2-40B4-BE49-F238E27FC236}">
                    <a16:creationId xmlns:a16="http://schemas.microsoft.com/office/drawing/2014/main" id="{0775D638-F47A-495A-B613-E98EBF537118}"/>
                  </a:ext>
                </a:extLst>
              </p:cNvPr>
              <p:cNvPicPr>
                <a:picLocks noChangeAspect="1"/>
              </p:cNvPicPr>
              <p:nvPr/>
            </p:nvPicPr>
            <p:blipFill>
              <a:blip r:embed="rId2"/>
              <a:stretch>
                <a:fillRect/>
              </a:stretch>
            </p:blipFill>
            <p:spPr>
              <a:xfrm>
                <a:off x="557436" y="1126836"/>
                <a:ext cx="9876025" cy="5731164"/>
              </a:xfrm>
              <a:prstGeom prst="rect">
                <a:avLst/>
              </a:prstGeom>
            </p:spPr>
          </p:pic>
          <p:sp>
            <p:nvSpPr>
              <p:cNvPr id="5" name="Rectangle 4">
                <a:extLst>
                  <a:ext uri="{FF2B5EF4-FFF2-40B4-BE49-F238E27FC236}">
                    <a16:creationId xmlns:a16="http://schemas.microsoft.com/office/drawing/2014/main" id="{96EA4A92-8C1E-DCE6-AD1F-CA443E778860}"/>
                  </a:ext>
                </a:extLst>
              </p:cNvPr>
              <p:cNvSpPr/>
              <p:nvPr/>
            </p:nvSpPr>
            <p:spPr>
              <a:xfrm>
                <a:off x="1754909" y="1662545"/>
                <a:ext cx="452582" cy="2863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E5D04F-2645-1C5D-626B-0FCA63CF0362}"/>
                  </a:ext>
                </a:extLst>
              </p:cNvPr>
              <p:cNvSpPr/>
              <p:nvPr/>
            </p:nvSpPr>
            <p:spPr>
              <a:xfrm>
                <a:off x="1200728" y="3583708"/>
                <a:ext cx="157018" cy="1847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E33BFE-B03E-443F-1211-6D664F70D654}"/>
                  </a:ext>
                </a:extLst>
              </p:cNvPr>
              <p:cNvSpPr/>
              <p:nvPr/>
            </p:nvSpPr>
            <p:spPr>
              <a:xfrm>
                <a:off x="2285994" y="3579096"/>
                <a:ext cx="157018" cy="1847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826EF1-9FDA-0797-0733-F86B71AE8BB4}"/>
                  </a:ext>
                </a:extLst>
              </p:cNvPr>
              <p:cNvSpPr/>
              <p:nvPr/>
            </p:nvSpPr>
            <p:spPr>
              <a:xfrm>
                <a:off x="7347528" y="2489198"/>
                <a:ext cx="531090" cy="2909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072729-319F-F860-214F-802F550BA112}"/>
                  </a:ext>
                </a:extLst>
              </p:cNvPr>
              <p:cNvSpPr/>
              <p:nvPr/>
            </p:nvSpPr>
            <p:spPr>
              <a:xfrm>
                <a:off x="7989456" y="3618349"/>
                <a:ext cx="600362" cy="60266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86C5F297-573E-1756-1AEA-70EBB020FD64}"/>
                </a:ext>
              </a:extLst>
            </p:cNvPr>
            <p:cNvPicPr>
              <a:picLocks noChangeAspect="1"/>
            </p:cNvPicPr>
            <p:nvPr/>
          </p:nvPicPr>
          <p:blipFill>
            <a:blip r:embed="rId3"/>
            <a:stretch>
              <a:fillRect/>
            </a:stretch>
          </p:blipFill>
          <p:spPr>
            <a:xfrm>
              <a:off x="3379466" y="4048993"/>
              <a:ext cx="3658643" cy="2199078"/>
            </a:xfrm>
            <a:prstGeom prst="rect">
              <a:avLst/>
            </a:prstGeom>
          </p:spPr>
        </p:pic>
      </p:grpSp>
    </p:spTree>
    <p:extLst>
      <p:ext uri="{BB962C8B-B14F-4D97-AF65-F5344CB8AC3E}">
        <p14:creationId xmlns:p14="http://schemas.microsoft.com/office/powerpoint/2010/main" val="10055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EE9DF8D-69C6-5EC6-3975-2166F9DB6595}"/>
              </a:ext>
            </a:extLst>
          </p:cNvPr>
          <p:cNvSpPr txBox="1"/>
          <p:nvPr/>
        </p:nvSpPr>
        <p:spPr>
          <a:xfrm>
            <a:off x="0" y="106832"/>
            <a:ext cx="12007272" cy="923330"/>
          </a:xfrm>
          <a:prstGeom prst="rect">
            <a:avLst/>
          </a:prstGeom>
          <a:noFill/>
        </p:spPr>
        <p:txBody>
          <a:bodyPr wrap="square" rtlCol="0">
            <a:spAutoFit/>
          </a:bodyPr>
          <a:lstStyle/>
          <a:p>
            <a:r>
              <a:rPr lang="en-US" dirty="0"/>
              <a:t>To add axis titles, left click your mouse on the 20 (or any other number on that axis) and the + symbol will appear.  Click on Axis Titles.  Then the Axis Titles will appear. Double click on the horizontal axis and replace it with Time (seconds).  Double click on the vertical axis and replace it with Light Intensity (Lux).    </a:t>
            </a:r>
          </a:p>
        </p:txBody>
      </p:sp>
      <p:grpSp>
        <p:nvGrpSpPr>
          <p:cNvPr id="21" name="Group 20">
            <a:extLst>
              <a:ext uri="{FF2B5EF4-FFF2-40B4-BE49-F238E27FC236}">
                <a16:creationId xmlns:a16="http://schemas.microsoft.com/office/drawing/2014/main" id="{1EED52FD-FF61-3666-942A-0DA1D3B4BF82}"/>
              </a:ext>
            </a:extLst>
          </p:cNvPr>
          <p:cNvGrpSpPr/>
          <p:nvPr/>
        </p:nvGrpSpPr>
        <p:grpSpPr>
          <a:xfrm>
            <a:off x="1789356" y="1665511"/>
            <a:ext cx="8504618" cy="3719289"/>
            <a:chOff x="1789356" y="1665511"/>
            <a:chExt cx="8504618" cy="3719289"/>
          </a:xfrm>
        </p:grpSpPr>
        <p:pic>
          <p:nvPicPr>
            <p:cNvPr id="13" name="Picture 12">
              <a:extLst>
                <a:ext uri="{FF2B5EF4-FFF2-40B4-BE49-F238E27FC236}">
                  <a16:creationId xmlns:a16="http://schemas.microsoft.com/office/drawing/2014/main" id="{F229B376-2175-E03D-F395-26DBFFEF2652}"/>
                </a:ext>
              </a:extLst>
            </p:cNvPr>
            <p:cNvPicPr>
              <a:picLocks noChangeAspect="1"/>
            </p:cNvPicPr>
            <p:nvPr/>
          </p:nvPicPr>
          <p:blipFill>
            <a:blip r:embed="rId2"/>
            <a:stretch>
              <a:fillRect/>
            </a:stretch>
          </p:blipFill>
          <p:spPr>
            <a:xfrm>
              <a:off x="1789356" y="1665511"/>
              <a:ext cx="8504618" cy="3719289"/>
            </a:xfrm>
            <a:prstGeom prst="rect">
              <a:avLst/>
            </a:prstGeom>
          </p:spPr>
        </p:pic>
        <p:sp>
          <p:nvSpPr>
            <p:cNvPr id="14" name="Rectangle 13">
              <a:extLst>
                <a:ext uri="{FF2B5EF4-FFF2-40B4-BE49-F238E27FC236}">
                  <a16:creationId xmlns:a16="http://schemas.microsoft.com/office/drawing/2014/main" id="{17E2D194-5F14-3E1D-BA61-826327A9DD0C}"/>
                </a:ext>
              </a:extLst>
            </p:cNvPr>
            <p:cNvSpPr/>
            <p:nvPr/>
          </p:nvSpPr>
          <p:spPr>
            <a:xfrm>
              <a:off x="5708073" y="4590473"/>
              <a:ext cx="258618" cy="203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792E0A-DE26-F94A-F885-7E94E2518B74}"/>
                </a:ext>
              </a:extLst>
            </p:cNvPr>
            <p:cNvSpPr/>
            <p:nvPr/>
          </p:nvSpPr>
          <p:spPr>
            <a:xfrm>
              <a:off x="7726218" y="1759527"/>
              <a:ext cx="392546" cy="4387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917D9FB-B9A4-9C49-17F9-949D7335FD7D}"/>
                </a:ext>
              </a:extLst>
            </p:cNvPr>
            <p:cNvSpPr/>
            <p:nvPr/>
          </p:nvSpPr>
          <p:spPr>
            <a:xfrm>
              <a:off x="8331199" y="2373746"/>
              <a:ext cx="1136073" cy="2309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54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EE9DF8D-69C6-5EC6-3975-2166F9DB6595}"/>
              </a:ext>
            </a:extLst>
          </p:cNvPr>
          <p:cNvSpPr txBox="1"/>
          <p:nvPr/>
        </p:nvSpPr>
        <p:spPr>
          <a:xfrm>
            <a:off x="0" y="106832"/>
            <a:ext cx="12007272" cy="923330"/>
          </a:xfrm>
          <a:prstGeom prst="rect">
            <a:avLst/>
          </a:prstGeom>
          <a:noFill/>
        </p:spPr>
        <p:txBody>
          <a:bodyPr wrap="square" rtlCol="0">
            <a:spAutoFit/>
          </a:bodyPr>
          <a:lstStyle/>
          <a:p>
            <a:r>
              <a:rPr lang="en-US" dirty="0"/>
              <a:t>To show one of the measurements in detail, right click on the 20 on the horizontal axis (or any other number) and click on the option at the bottom,  Format Axis… . This brings up the menu on the right.  Click on the far right button to bring up Axis Options.  Change the Bounds Minimum and Maximum until one of your events is shown in detail. </a:t>
            </a:r>
          </a:p>
        </p:txBody>
      </p:sp>
      <p:grpSp>
        <p:nvGrpSpPr>
          <p:cNvPr id="15" name="Group 14">
            <a:extLst>
              <a:ext uri="{FF2B5EF4-FFF2-40B4-BE49-F238E27FC236}">
                <a16:creationId xmlns:a16="http://schemas.microsoft.com/office/drawing/2014/main" id="{03EE8CCF-D7A6-597C-FC14-CC7757A3A949}"/>
              </a:ext>
            </a:extLst>
          </p:cNvPr>
          <p:cNvGrpSpPr/>
          <p:nvPr/>
        </p:nvGrpSpPr>
        <p:grpSpPr>
          <a:xfrm>
            <a:off x="486415" y="1652958"/>
            <a:ext cx="5268060" cy="5029902"/>
            <a:chOff x="2196589" y="1523649"/>
            <a:chExt cx="5268060" cy="5029902"/>
          </a:xfrm>
        </p:grpSpPr>
        <p:pic>
          <p:nvPicPr>
            <p:cNvPr id="5" name="Picture 4">
              <a:extLst>
                <a:ext uri="{FF2B5EF4-FFF2-40B4-BE49-F238E27FC236}">
                  <a16:creationId xmlns:a16="http://schemas.microsoft.com/office/drawing/2014/main" id="{112B23CB-E058-B4DB-7CFF-E0F688E1C5E2}"/>
                </a:ext>
              </a:extLst>
            </p:cNvPr>
            <p:cNvPicPr>
              <a:picLocks noChangeAspect="1"/>
            </p:cNvPicPr>
            <p:nvPr/>
          </p:nvPicPr>
          <p:blipFill>
            <a:blip r:embed="rId2"/>
            <a:stretch>
              <a:fillRect/>
            </a:stretch>
          </p:blipFill>
          <p:spPr>
            <a:xfrm>
              <a:off x="2196589" y="1523649"/>
              <a:ext cx="5268060" cy="5029902"/>
            </a:xfrm>
            <a:prstGeom prst="rect">
              <a:avLst/>
            </a:prstGeom>
          </p:spPr>
        </p:pic>
        <p:sp>
          <p:nvSpPr>
            <p:cNvPr id="8" name="Rectangle 7">
              <a:extLst>
                <a:ext uri="{FF2B5EF4-FFF2-40B4-BE49-F238E27FC236}">
                  <a16:creationId xmlns:a16="http://schemas.microsoft.com/office/drawing/2014/main" id="{0369700D-3AB9-5B10-1422-EA7C79793F10}"/>
                </a:ext>
              </a:extLst>
            </p:cNvPr>
            <p:cNvSpPr/>
            <p:nvPr/>
          </p:nvSpPr>
          <p:spPr>
            <a:xfrm>
              <a:off x="5338619" y="3844482"/>
              <a:ext cx="203200" cy="1385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61F37C-1D3A-329E-7D1A-C3F9420F571B}"/>
                </a:ext>
              </a:extLst>
            </p:cNvPr>
            <p:cNvSpPr/>
            <p:nvPr/>
          </p:nvSpPr>
          <p:spPr>
            <a:xfrm>
              <a:off x="5768108" y="6176662"/>
              <a:ext cx="826653" cy="2610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5185597-EE0E-097A-F8E8-680F7392FF27}"/>
              </a:ext>
            </a:extLst>
          </p:cNvPr>
          <p:cNvGrpSpPr/>
          <p:nvPr/>
        </p:nvGrpSpPr>
        <p:grpSpPr>
          <a:xfrm>
            <a:off x="6248185" y="1514412"/>
            <a:ext cx="2648320" cy="5896798"/>
            <a:chOff x="8503331" y="937494"/>
            <a:chExt cx="2648320" cy="5896798"/>
          </a:xfrm>
        </p:grpSpPr>
        <p:pic>
          <p:nvPicPr>
            <p:cNvPr id="7" name="Picture 6">
              <a:extLst>
                <a:ext uri="{FF2B5EF4-FFF2-40B4-BE49-F238E27FC236}">
                  <a16:creationId xmlns:a16="http://schemas.microsoft.com/office/drawing/2014/main" id="{AD5160F2-58A2-0785-3656-98E9F2E50830}"/>
                </a:ext>
              </a:extLst>
            </p:cNvPr>
            <p:cNvPicPr>
              <a:picLocks noChangeAspect="1"/>
            </p:cNvPicPr>
            <p:nvPr/>
          </p:nvPicPr>
          <p:blipFill>
            <a:blip r:embed="rId3"/>
            <a:stretch>
              <a:fillRect/>
            </a:stretch>
          </p:blipFill>
          <p:spPr>
            <a:xfrm>
              <a:off x="8503331" y="937494"/>
              <a:ext cx="2648320" cy="5896798"/>
            </a:xfrm>
            <a:prstGeom prst="rect">
              <a:avLst/>
            </a:prstGeom>
          </p:spPr>
        </p:pic>
        <p:sp>
          <p:nvSpPr>
            <p:cNvPr id="12" name="Rectangle 11">
              <a:extLst>
                <a:ext uri="{FF2B5EF4-FFF2-40B4-BE49-F238E27FC236}">
                  <a16:creationId xmlns:a16="http://schemas.microsoft.com/office/drawing/2014/main" id="{D3B5923F-AF3B-DBDD-BB61-CA040C31A1D2}"/>
                </a:ext>
              </a:extLst>
            </p:cNvPr>
            <p:cNvSpPr/>
            <p:nvPr/>
          </p:nvSpPr>
          <p:spPr>
            <a:xfrm>
              <a:off x="9852248" y="1849124"/>
              <a:ext cx="400116" cy="3860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192970-41E3-40FE-6343-6CC6051A9BA9}"/>
                </a:ext>
              </a:extLst>
            </p:cNvPr>
            <p:cNvSpPr/>
            <p:nvPr/>
          </p:nvSpPr>
          <p:spPr>
            <a:xfrm>
              <a:off x="8714510" y="2380518"/>
              <a:ext cx="2313708" cy="9233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316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EE9DF8D-69C6-5EC6-3975-2166F9DB6595}"/>
              </a:ext>
            </a:extLst>
          </p:cNvPr>
          <p:cNvSpPr txBox="1"/>
          <p:nvPr/>
        </p:nvSpPr>
        <p:spPr>
          <a:xfrm>
            <a:off x="0" y="106832"/>
            <a:ext cx="12007272" cy="923330"/>
          </a:xfrm>
          <a:prstGeom prst="rect">
            <a:avLst/>
          </a:prstGeom>
          <a:noFill/>
        </p:spPr>
        <p:txBody>
          <a:bodyPr wrap="square" rtlCol="0">
            <a:spAutoFit/>
          </a:bodyPr>
          <a:lstStyle/>
          <a:p>
            <a:r>
              <a:rPr lang="en-US" dirty="0"/>
              <a:t>The result should be like the graph on the left.  The Bounds for this graph are shown under Axis Options on the right.  Your graph and Bounds may by different.  </a:t>
            </a:r>
            <a:br>
              <a:rPr lang="en-US" dirty="0"/>
            </a:br>
            <a:r>
              <a:rPr lang="en-US" dirty="0"/>
              <a:t>After completing the curve fit of the data, the steps needed to make a publication quality graph will be provided.</a:t>
            </a:r>
          </a:p>
        </p:txBody>
      </p:sp>
      <p:pic>
        <p:nvPicPr>
          <p:cNvPr id="3" name="Picture 2">
            <a:extLst>
              <a:ext uri="{FF2B5EF4-FFF2-40B4-BE49-F238E27FC236}">
                <a16:creationId xmlns:a16="http://schemas.microsoft.com/office/drawing/2014/main" id="{C1FD3BB7-482F-D126-0204-48CE5F547115}"/>
              </a:ext>
            </a:extLst>
          </p:cNvPr>
          <p:cNvPicPr>
            <a:picLocks noChangeAspect="1"/>
          </p:cNvPicPr>
          <p:nvPr/>
        </p:nvPicPr>
        <p:blipFill>
          <a:blip r:embed="rId2"/>
          <a:stretch>
            <a:fillRect/>
          </a:stretch>
        </p:blipFill>
        <p:spPr>
          <a:xfrm>
            <a:off x="300399" y="1794213"/>
            <a:ext cx="6566967" cy="3830731"/>
          </a:xfrm>
          <a:prstGeom prst="rect">
            <a:avLst/>
          </a:prstGeom>
        </p:spPr>
      </p:pic>
      <p:grpSp>
        <p:nvGrpSpPr>
          <p:cNvPr id="16" name="Group 15">
            <a:extLst>
              <a:ext uri="{FF2B5EF4-FFF2-40B4-BE49-F238E27FC236}">
                <a16:creationId xmlns:a16="http://schemas.microsoft.com/office/drawing/2014/main" id="{EEA9119C-FF74-691A-DEDB-64ED5766A114}"/>
              </a:ext>
            </a:extLst>
          </p:cNvPr>
          <p:cNvGrpSpPr/>
          <p:nvPr/>
        </p:nvGrpSpPr>
        <p:grpSpPr>
          <a:xfrm>
            <a:off x="7649112" y="1794213"/>
            <a:ext cx="2638793" cy="5706271"/>
            <a:chOff x="7778421" y="1044897"/>
            <a:chExt cx="2638793" cy="5706271"/>
          </a:xfrm>
        </p:grpSpPr>
        <p:pic>
          <p:nvPicPr>
            <p:cNvPr id="6" name="Picture 5">
              <a:extLst>
                <a:ext uri="{FF2B5EF4-FFF2-40B4-BE49-F238E27FC236}">
                  <a16:creationId xmlns:a16="http://schemas.microsoft.com/office/drawing/2014/main" id="{D448A98F-814B-7B8B-39A4-371B6C2929C2}"/>
                </a:ext>
              </a:extLst>
            </p:cNvPr>
            <p:cNvPicPr>
              <a:picLocks noChangeAspect="1"/>
            </p:cNvPicPr>
            <p:nvPr/>
          </p:nvPicPr>
          <p:blipFill>
            <a:blip r:embed="rId3"/>
            <a:stretch>
              <a:fillRect/>
            </a:stretch>
          </p:blipFill>
          <p:spPr>
            <a:xfrm>
              <a:off x="7778421" y="1044897"/>
              <a:ext cx="2638793" cy="5706271"/>
            </a:xfrm>
            <a:prstGeom prst="rect">
              <a:avLst/>
            </a:prstGeom>
          </p:spPr>
        </p:pic>
        <p:sp>
          <p:nvSpPr>
            <p:cNvPr id="9" name="Rectangle 8">
              <a:extLst>
                <a:ext uri="{FF2B5EF4-FFF2-40B4-BE49-F238E27FC236}">
                  <a16:creationId xmlns:a16="http://schemas.microsoft.com/office/drawing/2014/main" id="{E99121F7-BA06-ED3E-BF30-C58CE820FB07}"/>
                </a:ext>
              </a:extLst>
            </p:cNvPr>
            <p:cNvSpPr/>
            <p:nvPr/>
          </p:nvSpPr>
          <p:spPr>
            <a:xfrm>
              <a:off x="7915564" y="2290618"/>
              <a:ext cx="2336800" cy="16348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8656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TotalTime>
  <Words>1255</Words>
  <Application>Microsoft Office PowerPoint</Application>
  <PresentationFormat>Widescreen</PresentationFormat>
  <Paragraphs>61</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Aptos</vt:lpstr>
      <vt:lpstr>Aptos Display</vt:lpstr>
      <vt:lpstr>Arial</vt:lpstr>
      <vt:lpstr>Calibri</vt:lpstr>
      <vt:lpstr>Office Theme</vt:lpstr>
      <vt:lpstr>1_Office Theme</vt:lpstr>
      <vt:lpstr>How to read data into Excel and make a publication quality graph:  One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publication quality graphs</vt:lpstr>
      <vt:lpstr>Make a Publication Quality Graph With the Following Steps</vt:lpstr>
      <vt:lpstr>Make a copy of the graph</vt:lpstr>
      <vt:lpstr>Make a copy of the graph</vt:lpstr>
      <vt:lpstr>Move the graph to a new sheet</vt:lpstr>
      <vt:lpstr>Here’s the graph in its own sheet. Change the default font size and all.</vt:lpstr>
      <vt:lpstr>Get rid of the border around the outside. </vt:lpstr>
      <vt:lpstr>Add a border around the plot itself</vt:lpstr>
      <vt:lpstr>Get rid of the grid lines</vt:lpstr>
      <vt:lpstr>Make the axes 1 pt wide, black, and add tickmarks</vt:lpstr>
      <vt:lpstr>Adjust the plot to fill the entire canvas</vt:lpstr>
      <vt:lpstr>Adjust the plot to fill the entire canvas</vt:lpstr>
      <vt:lpstr>You made it! Congratulations!!</vt:lpstr>
      <vt:lpstr>This version has the response time for the LED on and off included:  Sequence is Insert:Text Box then drag a box where the text goes.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data into Excel and make a publication quality graph:  One pathway.</dc:title>
  <dc:creator>W P Arnott</dc:creator>
  <cp:lastModifiedBy>W P Arnott</cp:lastModifiedBy>
  <cp:revision>10</cp:revision>
  <dcterms:created xsi:type="dcterms:W3CDTF">2024-03-18T04:21:45Z</dcterms:created>
  <dcterms:modified xsi:type="dcterms:W3CDTF">2024-03-19T00:17:42Z</dcterms:modified>
</cp:coreProperties>
</file>