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63" r:id="rId3"/>
    <p:sldId id="364" r:id="rId4"/>
    <p:sldId id="365" r:id="rId5"/>
    <p:sldId id="366" r:id="rId6"/>
    <p:sldId id="367" r:id="rId7"/>
    <p:sldId id="262" r:id="rId8"/>
    <p:sldId id="259" r:id="rId9"/>
    <p:sldId id="341" r:id="rId10"/>
    <p:sldId id="265" r:id="rId11"/>
    <p:sldId id="263" r:id="rId12"/>
    <p:sldId id="370" r:id="rId13"/>
    <p:sldId id="351" r:id="rId14"/>
    <p:sldId id="369" r:id="rId15"/>
    <p:sldId id="352" r:id="rId16"/>
    <p:sldId id="371" r:id="rId17"/>
    <p:sldId id="372" r:id="rId18"/>
    <p:sldId id="350" r:id="rId19"/>
    <p:sldId id="349" r:id="rId20"/>
    <p:sldId id="373" r:id="rId21"/>
    <p:sldId id="345" r:id="rId22"/>
    <p:sldId id="346" r:id="rId23"/>
    <p:sldId id="347" r:id="rId24"/>
    <p:sldId id="297" r:id="rId25"/>
    <p:sldId id="343" r:id="rId26"/>
    <p:sldId id="331" r:id="rId27"/>
    <p:sldId id="368" r:id="rId28"/>
    <p:sldId id="358" r:id="rId29"/>
    <p:sldId id="378" r:id="rId30"/>
    <p:sldId id="330" r:id="rId31"/>
    <p:sldId id="317" r:id="rId32"/>
    <p:sldId id="379" r:id="rId33"/>
    <p:sldId id="361" r:id="rId34"/>
    <p:sldId id="362" r:id="rId35"/>
    <p:sldId id="374" r:id="rId36"/>
    <p:sldId id="375" r:id="rId37"/>
    <p:sldId id="3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1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10" d="100"/>
          <a:sy n="110" d="100"/>
        </p:scale>
        <p:origin x="594" y="78"/>
      </p:cViewPr>
      <p:guideLst>
        <p:guide orient="horz" pos="2496"/>
        <p:guide pos="4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BD0D-9887-4A81-8A18-5AC4EFFE0C4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7AE96-457F-44D2-B5E3-4D9C5108B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26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C1D7A-FD46-3843-7F03-FF1EC576F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4CC6E-DEF4-D65E-9E00-76D9564E2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835673-78EA-2A26-1051-C9D08BEEF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https://earthobservatory.nasa.gov/features/Aerosols/page1.php</a:t>
            </a:r>
            <a:r>
              <a:rPr lang="zh-TW" altLang="en-US" dirty="0"/>
              <a:t> </a:t>
            </a:r>
            <a:r>
              <a:rPr lang="en-US" altLang="zh-TW" dirty="0"/>
              <a:t>(ship tracks)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2EB21-8B3A-3E3C-AD92-8757188F5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59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D0014-C40E-2D8C-A15E-81768B57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34432A-68A4-37CD-C546-5CD00E35F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130DE-70C0-99F4-C164-AE26CB82E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https://earthobservatory.nasa.gov/features/Aerosols/page1.php</a:t>
            </a:r>
            <a:r>
              <a:rPr lang="zh-TW" altLang="en-US" dirty="0"/>
              <a:t> </a:t>
            </a:r>
            <a:r>
              <a:rPr lang="en-US" altLang="zh-TW" dirty="0"/>
              <a:t>(ship tracks)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F15F0-E809-751C-337F-AAF64087E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3DB09-3A54-8738-5068-46A35D5F6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8980A-36E6-E3C8-2DE5-0EF477104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B9235-1901-8EC6-D9FD-9B459FECA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36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864D-A80B-EA10-BE62-50AFC674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8068B-431C-640F-36C9-9346778E4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383A6-0A64-D44C-117A-16EDF924B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https://atrain.nasa.gov/ScienceFormationFlying.php</a:t>
            </a:r>
          </a:p>
          <a:p>
            <a:r>
              <a:rPr lang="en-US" dirty="0"/>
              <a:t>diagnose</a:t>
            </a:r>
          </a:p>
        </p:txBody>
      </p:sp>
    </p:spTree>
    <p:extLst>
      <p:ext uri="{BB962C8B-B14F-4D97-AF65-F5344CB8AC3E}">
        <p14:creationId xmlns:p14="http://schemas.microsoft.com/office/powerpoint/2010/main" val="3141283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2BDB7-DECA-EB2F-D0A9-3B6F770B5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95FE1-A2FB-D78D-12D2-634F92493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26C73-8420-5776-0E87-196BD89FB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https://atrain.nasa.gov/ScienceFormationFlying.php</a:t>
            </a:r>
          </a:p>
          <a:p>
            <a:r>
              <a:rPr lang="en-US" dirty="0"/>
              <a:t>diagnose</a:t>
            </a:r>
          </a:p>
        </p:txBody>
      </p:sp>
    </p:spTree>
    <p:extLst>
      <p:ext uri="{BB962C8B-B14F-4D97-AF65-F5344CB8AC3E}">
        <p14:creationId xmlns:p14="http://schemas.microsoft.com/office/powerpoint/2010/main" val="222037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Explained variance ratio: 38.23</a:t>
            </a:r>
          </a:p>
          <a:p>
            <a:pPr marL="228600" indent="-228600">
              <a:buAutoNum type="arabicPeriod"/>
            </a:pPr>
            <a:r>
              <a:rPr lang="en-US" dirty="0"/>
              <a:t>Mode and PC should be interpreted together</a:t>
            </a:r>
          </a:p>
          <a:p>
            <a:pPr marL="228600" indent="-228600">
              <a:buAutoNum type="arabicPeriod"/>
            </a:pPr>
            <a:r>
              <a:rPr lang="en-US" dirty="0"/>
              <a:t>PC would be referred as the time series</a:t>
            </a:r>
          </a:p>
          <a:p>
            <a:pPr marL="228600" indent="-228600">
              <a:buAutoNum type="arabicPeriod"/>
            </a:pPr>
            <a:r>
              <a:rPr lang="en-US" dirty="0"/>
              <a:t>Got a lot of high peaks after 2015</a:t>
            </a:r>
          </a:p>
          <a:p>
            <a:pPr marL="228600" indent="-228600">
              <a:buAutoNum type="arabicPeriod"/>
            </a:pPr>
            <a:r>
              <a:rPr lang="en-US" dirty="0"/>
              <a:t>Higher peaks mean that we can see the pattern more easily</a:t>
            </a:r>
          </a:p>
        </p:txBody>
      </p:sp>
    </p:spTree>
    <p:extLst>
      <p:ext uri="{BB962C8B-B14F-4D97-AF65-F5344CB8AC3E}">
        <p14:creationId xmlns:p14="http://schemas.microsoft.com/office/powerpoint/2010/main" val="3078585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In case someone doesn't believe in climate change or global warming.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5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5BF7F-B816-D7D2-95BC-51BD9854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5506F-024F-B407-BC76-0064AC73E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2C21A-CD5D-BA9D-F4E0-154B69098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https://www.geeksforgeeks.org/covariance-matrix/</a:t>
            </a:r>
          </a:p>
        </p:txBody>
      </p:sp>
    </p:spTree>
    <p:extLst>
      <p:ext uri="{BB962C8B-B14F-4D97-AF65-F5344CB8AC3E}">
        <p14:creationId xmlns:p14="http://schemas.microsoft.com/office/powerpoint/2010/main" val="733389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2A8A7-1259-BB8C-3BD1-562B4B07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94F44-923A-8015-8740-43A2FA513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A3AAA-AE6B-BF95-1300-9D9B83872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https://www.geeksforgeeks.org/covariance-matrix/</a:t>
            </a:r>
          </a:p>
          <a:p>
            <a:r>
              <a:rPr lang="en-US" dirty="0"/>
              <a:t>-130</a:t>
            </a:r>
          </a:p>
        </p:txBody>
      </p:sp>
    </p:spTree>
    <p:extLst>
      <p:ext uri="{BB962C8B-B14F-4D97-AF65-F5344CB8AC3E}">
        <p14:creationId xmlns:p14="http://schemas.microsoft.com/office/powerpoint/2010/main" val="111541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A1744-CCA3-D846-130F-D39AE277E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78B0C-27E2-EB40-A2C0-D317EC9C0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EB879-78DC-E309-56AD-BE37FEA8F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CA2F5-45EC-9669-512D-92D4088EB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600C7-05C8-1365-724B-7B8A3BC22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816A0-E4B3-BC48-DE3F-40A704EC1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DDC8F-157B-5716-429A-D484E2FCF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02ACB-5F91-5229-ECDF-0D46CA0FA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00A2F-4A3D-6131-0BA6-92041A843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0C39D-CBB0-7371-44FE-E24CD0A4A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DF0CE-63BD-FEF5-CA5E-4EC84AC31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AD3D-7C70-00CF-6471-9C7E350C7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9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me, the IPCC report summarizes the state-of-the-art science study and the challenges we are facing now. It is like a bible in climate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7766-3547-F670-565F-118C7154B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CC0B9-0D84-204B-858B-883F3AE30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1FB5C-C364-BAF5-E6E3-5D23081A8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5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https://www.ipcc.ch/report/ar6/wg1/figures/chapter-2/figure-2-10/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https://earthobservatory.nasa.gov/features/Aerosols/page1.php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7AE96-457F-44D2-B5E3-4D9C5108B4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DC79-4A13-3A72-9230-889FAC659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10BEC-5402-CBB5-094B-D273F69A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84BC4-576A-56A7-F7DA-FCD38750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2B3B-BCE7-47ED-A7AD-2D2EE5A32E49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39405-351A-ABBC-8AF5-80DCE0CD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8AD9D-F086-B299-352D-191060D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B1FA-35E5-29B4-400D-4ABF6069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58CAF-BBF0-7715-949D-CCFBCEEAD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F73B7-1AA7-71AE-9214-292CA0F9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A59-2A10-4243-A3A8-1EEDBDAF365D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3481-881A-B943-BC25-DDEC78F3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C27F-2658-712B-98AA-116F99C2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6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D05638-55CA-C6FD-C1E9-BE67DD05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922DE-2C78-3EF5-89AA-B127F8B5F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2AD91-5C1B-28D5-6F9B-A91CBDC0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F06-8791-434F-8DAF-D55DE712DD3E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A12EE-AE5D-9C20-2D28-8150C46E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2F7E-2F92-243A-70C4-6E0DDFA7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129F-58C3-405A-BD7E-66231C4E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E1B3E-F6A5-B62B-AA0D-9582DB7C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A888-C7EF-7C55-50BC-D66AC820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F35-6E2A-46A5-B19A-764DEDD48A04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7B30-A83B-8D7A-AAA4-FE02E6AA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54FB-FDF1-6928-B50D-9CF490C9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6099-F847-CDA3-BD1C-A0B0591E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DC053-EDA2-CBC2-5D75-09AB8A77F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066B7-C86E-BDA8-8F1A-880D3E49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3ED-C91C-4153-9330-7FBB7365ED00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5B736-EE63-0CA7-6B06-03CF1D5A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C03A9-29C3-000A-0E98-F6FD16DE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9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9CFA-5FD8-A652-E33E-D6F589CF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CC39-173F-185D-4CF4-46851FC77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BADA9-254D-1BE1-ECB3-4ED18ADB6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4224C-17BE-199C-EDF1-5365881D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54D9-00B6-4787-8F4D-4F42FA692114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22CD0-3E1C-A1CD-506D-52EEA293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63CE1-83F3-06E4-4412-527B521C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5C30-FF25-8A42-4005-9BDFF550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1E5DC-F8E9-AAD4-B557-711E1E34C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D84C9-DC7E-324D-8C82-FE07F6A47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A068D-D4AC-4435-BDF9-9B24E37EE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EE53E-A558-57DA-CE7D-5F46D9EC6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148C9-0B74-08F7-DC0A-0CC33F2A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FF64-9A6E-470D-A915-5D17BB06564D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DE580D-67E4-3989-4936-636D0F92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B9CB7-5589-7123-CBBF-FAAAAAB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0FF8-E79D-06C2-2A50-C7838690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5F975-3E61-7B14-BB5A-477FC10D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350D-B24F-495E-A068-4C8F484252DC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2961E-E6FA-ACAA-2D4B-0290E594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B9DCF-E1E2-B50B-DDBE-8F0EEC3D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13C9F-CEA7-2088-B420-55E0F387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21D9-AC70-4B0C-B7AA-CAB19354402C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70228-FAD4-64A0-8351-561511D2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7655F-5079-4A6C-025A-D864C325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4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6625-143C-684C-251E-9C207978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C548-DFD2-4DB4-2F5E-A958F706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CD8C0-FB17-1CBD-5030-A5E2103E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7A0DA-11B3-99E9-D9D4-CC01C53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8CD1-CE89-4327-BB90-1B72BDE65176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6F52E-4175-84AB-65DF-F7704889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198BA-25D3-4A0E-18BC-C42B144D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4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5F8A-A426-03EA-AC5C-18A6A66A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F032E-F17C-7C87-15FE-609B98ABD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9DDC2-69D4-EB89-8D9A-D2C421301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6437D-BDDD-AC37-3694-93D68FB0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80A1-F60E-4C6B-8738-05B9EED788FE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BDAD1-D645-5C7E-4DAE-BC8841E2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16D09-5AF5-FC02-8375-CFCDC09A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B5EDF-E51A-6781-051D-DE5AA5C3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82685-7FA9-84AE-C77C-191F50ED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B8386-D65D-27E5-C9CE-1F44FE88E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AB47D-22F9-47EE-ADAC-67440F88A682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3DC67-0662-3A38-2BBF-FD3F8B1FE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469CB-CB5D-1735-F7A9-C7AE0F104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28D7C-14C8-459D-961D-2CBC3DC13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cc.ch/assessment-report/ar6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c2es.org/content/short-lived-climate-pollutants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C8CB9B-BD09-18F2-7977-AF086E55DBE5}"/>
              </a:ext>
            </a:extLst>
          </p:cNvPr>
          <p:cNvSpPr/>
          <p:nvPr/>
        </p:nvSpPr>
        <p:spPr>
          <a:xfrm>
            <a:off x="0" y="0"/>
            <a:ext cx="12192000" cy="188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80634-0299-3484-692A-E7DDCAD66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292"/>
            <a:ext cx="9144000" cy="1994349"/>
          </a:xfrm>
        </p:spPr>
        <p:txBody>
          <a:bodyPr/>
          <a:lstStyle/>
          <a:p>
            <a:r>
              <a:rPr lang="en-US" dirty="0"/>
              <a:t>Brief introduction of aerosol-cloud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C2687-244F-364F-F5EB-0456E63D9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1414"/>
            <a:ext cx="9144000" cy="777456"/>
          </a:xfrm>
        </p:spPr>
        <p:txBody>
          <a:bodyPr/>
          <a:lstStyle/>
          <a:p>
            <a:r>
              <a:rPr lang="en-US" dirty="0"/>
              <a:t>Cheng-Hsiang Chang, Ph.D. Candidate</a:t>
            </a:r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12BDC95-1EB8-F9D3-0DA8-DA6BC56A2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" y="261119"/>
            <a:ext cx="3302428" cy="10787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772EE-9414-A704-025A-4091A163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7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23E5E-B291-2914-B5A9-9A328848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E260-9B55-485F-A9AC-F526C985797A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6D8326-75A0-4F33-6013-85C9505B90DE}"/>
              </a:ext>
            </a:extLst>
          </p:cNvPr>
          <p:cNvSpPr/>
          <p:nvPr/>
        </p:nvSpPr>
        <p:spPr>
          <a:xfrm>
            <a:off x="8365597" y="136525"/>
            <a:ext cx="3672432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Penalty of Air Quality Improvements</a:t>
            </a:r>
          </a:p>
          <a:p>
            <a:endParaRPr lang="en-US" altLang="zh-TW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ffective radiative forcing (ERF):</a:t>
            </a:r>
          </a:p>
          <a:p>
            <a:r>
              <a:rPr lang="en-US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</a:t>
            </a:r>
            <a:r>
              <a:rPr lang="en-US" b="0" i="1" u="sng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net downward radiative flux at the TOA</a:t>
            </a:r>
            <a:r>
              <a:rPr lang="en-US" b="0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system has adjusted to the perturbation but excluding the radiative response to changes in surface temperature.</a:t>
            </a:r>
          </a:p>
          <a:p>
            <a:br>
              <a:rPr lang="en-US" sz="20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IPCC AR6:</a:t>
            </a:r>
          </a:p>
          <a:p>
            <a:r>
              <a:rPr 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(Global mean AOD &amp; </a:t>
            </a:r>
          </a:p>
          <a:p>
            <a:r>
              <a:rPr 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Pollution emissions)</a:t>
            </a:r>
            <a:br>
              <a:rPr 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zh-TW" alt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(aerosol cooling)</a:t>
            </a:r>
            <a:endParaRPr lang="en-US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graph showing different types of radiative forces&#10;&#10;Description automatically generated">
            <a:extLst>
              <a:ext uri="{FF2B5EF4-FFF2-40B4-BE49-F238E27FC236}">
                <a16:creationId xmlns:a16="http://schemas.microsoft.com/office/drawing/2014/main" id="{D482801E-5D40-09A1-3E56-344E0389C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13382" cy="6858000"/>
          </a:xfrm>
          <a:prstGeom prst="rect">
            <a:avLst/>
          </a:prstGeom>
        </p:spPr>
      </p:pic>
      <p:sp>
        <p:nvSpPr>
          <p:cNvPr id="24" name="Arrow: Down 23">
            <a:extLst>
              <a:ext uri="{FF2B5EF4-FFF2-40B4-BE49-F238E27FC236}">
                <a16:creationId xmlns:a16="http://schemas.microsoft.com/office/drawing/2014/main" id="{4EE4CF4E-30B0-FB88-D0D3-82509633D295}"/>
              </a:ext>
            </a:extLst>
          </p:cNvPr>
          <p:cNvSpPr/>
          <p:nvPr/>
        </p:nvSpPr>
        <p:spPr>
          <a:xfrm>
            <a:off x="10671142" y="4974336"/>
            <a:ext cx="420530" cy="540345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B0E760-8CD2-EB30-5D0C-C8037CB2EFC1}"/>
              </a:ext>
            </a:extLst>
          </p:cNvPr>
          <p:cNvSpPr/>
          <p:nvPr/>
        </p:nvSpPr>
        <p:spPr>
          <a:xfrm>
            <a:off x="3200400" y="4379976"/>
            <a:ext cx="5012982" cy="2011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3AEC702-B2D0-8E7E-4FEE-E89970EF3BFF}"/>
              </a:ext>
            </a:extLst>
          </p:cNvPr>
          <p:cNvSpPr/>
          <p:nvPr/>
        </p:nvSpPr>
        <p:spPr>
          <a:xfrm>
            <a:off x="10460877" y="5691005"/>
            <a:ext cx="420530" cy="540345"/>
          </a:xfrm>
          <a:prstGeom prst="downArrow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1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0F65-0D4F-96BA-24E0-3890FE5D1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7B15B3-E6AF-7CBD-F108-AE8742A05837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3EE2C-05C7-AB9F-6F16-F124332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50" name="Picture 2" descr="Aerosol–Radiation Interactions | SpringerLink">
            <a:extLst>
              <a:ext uri="{FF2B5EF4-FFF2-40B4-BE49-F238E27FC236}">
                <a16:creationId xmlns:a16="http://schemas.microsoft.com/office/drawing/2014/main" id="{F0E6E62A-2AB6-263C-FE82-7ECB2B95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1850614"/>
            <a:ext cx="5647127" cy="36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EDE462-1545-CC47-8C85-CCAEF1DC6A8B}"/>
              </a:ext>
            </a:extLst>
          </p:cNvPr>
          <p:cNvSpPr/>
          <p:nvPr/>
        </p:nvSpPr>
        <p:spPr>
          <a:xfrm>
            <a:off x="373211" y="5717046"/>
            <a:ext cx="467427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Boucher, O. (2015). Aerosol–Radiation Interactions. In: Atmospheric Aerosols. 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Dordrecht. https://doi.org/10.1007/978-94-017-9649-1_8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CD4EF-3592-B848-B515-3015050B09AF}"/>
              </a:ext>
            </a:extLst>
          </p:cNvPr>
          <p:cNvGrpSpPr/>
          <p:nvPr/>
        </p:nvGrpSpPr>
        <p:grpSpPr>
          <a:xfrm>
            <a:off x="6481863" y="2050560"/>
            <a:ext cx="4463500" cy="3283297"/>
            <a:chOff x="6772275" y="798117"/>
            <a:chExt cx="5050041" cy="37147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F934C2-E1A7-2964-AFA1-D1A3D6FA3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2275" y="798117"/>
              <a:ext cx="4953000" cy="3714750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CBCC44F-F992-98B5-0D99-9C54EC8F2456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1504950"/>
              <a:ext cx="0" cy="533400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A54730-9983-B4F6-CE75-02CA374C2FE9}"/>
                </a:ext>
              </a:extLst>
            </p:cNvPr>
            <p:cNvSpPr txBox="1"/>
            <p:nvPr/>
          </p:nvSpPr>
          <p:spPr>
            <a:xfrm>
              <a:off x="10875170" y="1077735"/>
              <a:ext cx="5000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400" i="1" dirty="0">
                  <a:latin typeface="Bookman Old Style" panose="02050604050505020204" pitchFamily="18" charset="0"/>
                </a:rPr>
                <a:t>I</a:t>
              </a:r>
              <a:r>
                <a:rPr lang="en-US" altLang="en-US" sz="2400" i="1" baseline="-25000" dirty="0">
                  <a:latin typeface="Bookman Old Style" panose="02050604050505020204" pitchFamily="18" charset="0"/>
                </a:rPr>
                <a:t>0</a:t>
              </a:r>
              <a:endParaRPr lang="en-US" sz="2400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9D6FE6-5215-2D61-C917-F466CBBA39C2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2876550"/>
              <a:ext cx="0" cy="264717"/>
            </a:xfrm>
            <a:prstGeom prst="straightConnector1">
              <a:avLst/>
            </a:prstGeom>
            <a:ln w="41275">
              <a:solidFill>
                <a:srgbClr val="FFFF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DEEC93-AE83-0DA8-18D5-15F8C7CD9352}"/>
                </a:ext>
              </a:extLst>
            </p:cNvPr>
            <p:cNvSpPr txBox="1"/>
            <p:nvPr/>
          </p:nvSpPr>
          <p:spPr>
            <a:xfrm>
              <a:off x="11087099" y="2749500"/>
              <a:ext cx="735217" cy="522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Bookman Old Style" panose="02050604050505020204" pitchFamily="18" charset="0"/>
                </a:rPr>
                <a:t>I(z)</a:t>
              </a:r>
              <a:endParaRPr lang="en-US" sz="2400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A6D7CB-546E-B35D-A9FF-5EB531BA86F9}"/>
                </a:ext>
              </a:extLst>
            </p:cNvPr>
            <p:cNvCxnSpPr>
              <a:cxnSpLocks/>
            </p:cNvCxnSpPr>
            <p:nvPr/>
          </p:nvCxnSpPr>
          <p:spPr>
            <a:xfrm>
              <a:off x="11487150" y="2169717"/>
              <a:ext cx="0" cy="668733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F09EBB-7176-ED0E-0812-8DBE6EB8CA8C}"/>
                </a:ext>
              </a:extLst>
            </p:cNvPr>
            <p:cNvSpPr txBox="1"/>
            <p:nvPr/>
          </p:nvSpPr>
          <p:spPr>
            <a:xfrm>
              <a:off x="11383565" y="2364542"/>
              <a:ext cx="207170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>
                  <a:latin typeface="Bookman Old Style" panose="02050604050505020204" pitchFamily="18" charset="0"/>
                </a:rPr>
                <a:t>z</a:t>
              </a:r>
              <a:endParaRPr lang="en-US" sz="12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E4B38CA-28BE-510C-34C6-40FE4DD75DBC}"/>
              </a:ext>
            </a:extLst>
          </p:cNvPr>
          <p:cNvSpPr/>
          <p:nvPr/>
        </p:nvSpPr>
        <p:spPr>
          <a:xfrm>
            <a:off x="1451321" y="3429000"/>
            <a:ext cx="2169703" cy="10789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1ACF0-A48B-168D-298E-4EDAE84B3216}"/>
              </a:ext>
            </a:extLst>
          </p:cNvPr>
          <p:cNvSpPr txBox="1"/>
          <p:nvPr/>
        </p:nvSpPr>
        <p:spPr>
          <a:xfrm>
            <a:off x="6578347" y="2050560"/>
            <a:ext cx="2525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Credit: Dr. Arnott’s PowerPoint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5E35B7-C19A-35F6-9446-6CD40A03CC44}"/>
                  </a:ext>
                </a:extLst>
              </p:cNvPr>
              <p:cNvSpPr/>
              <p:nvPr/>
            </p:nvSpPr>
            <p:spPr>
              <a:xfrm>
                <a:off x="6417855" y="5443268"/>
                <a:ext cx="5021289" cy="132343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000" b="0" cap="none" spc="0" dirty="0">
                    <a:ln w="0"/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 Beam: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US" sz="2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𝑠𝑐𝑎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𝐴𝑒𝑟𝑜𝑠𝑜𝑙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𝑂𝑝𝑡𝑖𝑐𝑎𝑙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𝐷𝑒𝑝𝑡h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(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𝐴𝑂𝐷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cap="none" spc="0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5E35B7-C19A-35F6-9446-6CD40A03CC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55" y="5443268"/>
                <a:ext cx="5021289" cy="1323439"/>
              </a:xfrm>
              <a:prstGeom prst="rect">
                <a:avLst/>
              </a:prstGeom>
              <a:blipFill>
                <a:blip r:embed="rId4"/>
                <a:stretch>
                  <a:fillRect l="-1335" t="-2765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AD41752D-19B6-C614-44D4-E903B2976515}"/>
              </a:ext>
            </a:extLst>
          </p:cNvPr>
          <p:cNvSpPr/>
          <p:nvPr/>
        </p:nvSpPr>
        <p:spPr>
          <a:xfrm>
            <a:off x="9103837" y="5854120"/>
            <a:ext cx="10816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i="1" cap="none" spc="0" dirty="0">
                <a:ln w="0"/>
                <a:solidFill>
                  <a:srgbClr val="FF0000"/>
                </a:solidFill>
              </a:rPr>
              <a:t>(Beer’s law)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D0C3-EA79-93C3-2928-D819A488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6133D-EEDA-2930-A6FD-DE2BF2E6E57C}"/>
              </a:ext>
            </a:extLst>
          </p:cNvPr>
          <p:cNvSpPr txBox="1"/>
          <p:nvPr/>
        </p:nvSpPr>
        <p:spPr>
          <a:xfrm>
            <a:off x="10649125" y="5961701"/>
            <a:ext cx="1451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AOD is unitless.</a:t>
            </a:r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4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A00F-0FEF-DBCD-472B-A31CD7B7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36" y="227966"/>
            <a:ext cx="11534276" cy="1062226"/>
          </a:xfr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Supplementary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2E778-4676-5028-FDB8-EF667158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63400-0C12-EFF0-1B13-4EBFC0A5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1386731"/>
            <a:ext cx="6363588" cy="5334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4AE9B-1149-E8C6-B402-21858A1A9783}"/>
              </a:ext>
            </a:extLst>
          </p:cNvPr>
          <p:cNvSpPr txBox="1"/>
          <p:nvPr/>
        </p:nvSpPr>
        <p:spPr>
          <a:xfrm>
            <a:off x="7063984" y="5336481"/>
            <a:ext cx="5200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Ghate, V. P. (2009).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Turbulence and mass-transports in stratocumulus clouds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(Doctoral dissertation, University of Miami).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7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DDB8F-FD46-FF10-6341-E03A2D6F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9132BC-EDBB-F921-91B1-2139D5A4F9B7}"/>
              </a:ext>
            </a:extLst>
          </p:cNvPr>
          <p:cNvGrpSpPr/>
          <p:nvPr/>
        </p:nvGrpSpPr>
        <p:grpSpPr>
          <a:xfrm>
            <a:off x="6812265" y="5931659"/>
            <a:ext cx="4773167" cy="357462"/>
            <a:chOff x="866778" y="4867274"/>
            <a:chExt cx="10487022" cy="50482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82BFA9-7F5F-99AB-6E43-933F4B361AB7}"/>
                </a:ext>
              </a:extLst>
            </p:cNvPr>
            <p:cNvGrpSpPr/>
            <p:nvPr/>
          </p:nvGrpSpPr>
          <p:grpSpPr>
            <a:xfrm>
              <a:off x="866779" y="4867274"/>
              <a:ext cx="10487021" cy="504826"/>
              <a:chOff x="847727" y="4981573"/>
              <a:chExt cx="9991733" cy="504826"/>
            </a:xfrm>
            <a:grpFill/>
          </p:grpSpPr>
          <p:sp>
            <p:nvSpPr>
              <p:cNvPr id="12" name="Flowchart: Delay 11">
                <a:extLst>
                  <a:ext uri="{FF2B5EF4-FFF2-40B4-BE49-F238E27FC236}">
                    <a16:creationId xmlns:a16="http://schemas.microsoft.com/office/drawing/2014/main" id="{5E904BD8-90CB-80DE-6713-305C23653F0D}"/>
                  </a:ext>
                </a:extLst>
              </p:cNvPr>
              <p:cNvSpPr/>
              <p:nvPr/>
            </p:nvSpPr>
            <p:spPr>
              <a:xfrm rot="16200000">
                <a:off x="115252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138B2F1F-47E9-4085-5CD2-8804E3765309}"/>
                  </a:ext>
                </a:extLst>
              </p:cNvPr>
              <p:cNvSpPr/>
              <p:nvPr/>
            </p:nvSpPr>
            <p:spPr>
              <a:xfrm rot="16200000">
                <a:off x="2266954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>
                <a:extLst>
                  <a:ext uri="{FF2B5EF4-FFF2-40B4-BE49-F238E27FC236}">
                    <a16:creationId xmlns:a16="http://schemas.microsoft.com/office/drawing/2014/main" id="{A7169F17-4C2C-3ABE-C21D-DE582A59EDEE}"/>
                  </a:ext>
                </a:extLst>
              </p:cNvPr>
              <p:cNvSpPr/>
              <p:nvPr/>
            </p:nvSpPr>
            <p:spPr>
              <a:xfrm rot="16200000">
                <a:off x="3381382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lowchart: Delay 14">
                <a:extLst>
                  <a:ext uri="{FF2B5EF4-FFF2-40B4-BE49-F238E27FC236}">
                    <a16:creationId xmlns:a16="http://schemas.microsoft.com/office/drawing/2014/main" id="{85FA682B-84F2-714F-637E-84CF2FB4901E}"/>
                  </a:ext>
                </a:extLst>
              </p:cNvPr>
              <p:cNvSpPr/>
              <p:nvPr/>
            </p:nvSpPr>
            <p:spPr>
              <a:xfrm rot="16200000">
                <a:off x="4495808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elay 15">
                <a:extLst>
                  <a:ext uri="{FF2B5EF4-FFF2-40B4-BE49-F238E27FC236}">
                    <a16:creationId xmlns:a16="http://schemas.microsoft.com/office/drawing/2014/main" id="{84FE48B4-0A0C-1B25-DCE4-234ABA47BE5E}"/>
                  </a:ext>
                </a:extLst>
              </p:cNvPr>
              <p:cNvSpPr/>
              <p:nvPr/>
            </p:nvSpPr>
            <p:spPr>
              <a:xfrm rot="16200000">
                <a:off x="5610235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Delay 16">
                <a:extLst>
                  <a:ext uri="{FF2B5EF4-FFF2-40B4-BE49-F238E27FC236}">
                    <a16:creationId xmlns:a16="http://schemas.microsoft.com/office/drawing/2014/main" id="{D39C53E6-C7CB-F4ED-519F-76B0A8C47346}"/>
                  </a:ext>
                </a:extLst>
              </p:cNvPr>
              <p:cNvSpPr/>
              <p:nvPr/>
            </p:nvSpPr>
            <p:spPr>
              <a:xfrm rot="16200000">
                <a:off x="671513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Delay 17">
                <a:extLst>
                  <a:ext uri="{FF2B5EF4-FFF2-40B4-BE49-F238E27FC236}">
                    <a16:creationId xmlns:a16="http://schemas.microsoft.com/office/drawing/2014/main" id="{3CC74B1D-9A56-0E4B-ABD6-D72F2D8494F3}"/>
                  </a:ext>
                </a:extLst>
              </p:cNvPr>
              <p:cNvSpPr/>
              <p:nvPr/>
            </p:nvSpPr>
            <p:spPr>
              <a:xfrm rot="16200000">
                <a:off x="78105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elay 29">
                <a:extLst>
                  <a:ext uri="{FF2B5EF4-FFF2-40B4-BE49-F238E27FC236}">
                    <a16:creationId xmlns:a16="http://schemas.microsoft.com/office/drawing/2014/main" id="{6627B8C7-08C6-9FC7-634E-08392070B95C}"/>
                  </a:ext>
                </a:extLst>
              </p:cNvPr>
              <p:cNvSpPr/>
              <p:nvPr/>
            </p:nvSpPr>
            <p:spPr>
              <a:xfrm rot="16200000">
                <a:off x="89154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>
                <a:extLst>
                  <a:ext uri="{FF2B5EF4-FFF2-40B4-BE49-F238E27FC236}">
                    <a16:creationId xmlns:a16="http://schemas.microsoft.com/office/drawing/2014/main" id="{109149D9-72DA-583A-891C-4F54A100914B}"/>
                  </a:ext>
                </a:extLst>
              </p:cNvPr>
              <p:cNvSpPr/>
              <p:nvPr/>
            </p:nvSpPr>
            <p:spPr>
              <a:xfrm rot="16200000">
                <a:off x="10029834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58A1B9-11FF-D25C-5386-932ADD10FB9C}"/>
                </a:ext>
              </a:extLst>
            </p:cNvPr>
            <p:cNvSpPr/>
            <p:nvPr/>
          </p:nvSpPr>
          <p:spPr>
            <a:xfrm>
              <a:off x="866778" y="5295900"/>
              <a:ext cx="10477497" cy="66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DEA5995-A25D-026C-D9ED-FD3104B5815F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B27EB-5801-18E1-7CA8-1EF07BF5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" name="Graphic 19" descr="Cloud outline">
            <a:extLst>
              <a:ext uri="{FF2B5EF4-FFF2-40B4-BE49-F238E27FC236}">
                <a16:creationId xmlns:a16="http://schemas.microsoft.com/office/drawing/2014/main" id="{BF6C6607-4348-784F-67E1-84F177CA0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3854" y="3768086"/>
            <a:ext cx="2583049" cy="1629646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02384CF7-3250-8403-0306-5A9823D7CBBC}"/>
              </a:ext>
            </a:extLst>
          </p:cNvPr>
          <p:cNvSpPr/>
          <p:nvPr/>
        </p:nvSpPr>
        <p:spPr>
          <a:xfrm rot="1948071">
            <a:off x="7560399" y="3430831"/>
            <a:ext cx="589895" cy="990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21EE928E-03EC-B7B7-51CB-36826CF282F9}"/>
              </a:ext>
            </a:extLst>
          </p:cNvPr>
          <p:cNvSpPr/>
          <p:nvPr/>
        </p:nvSpPr>
        <p:spPr>
          <a:xfrm>
            <a:off x="6482098" y="2527275"/>
            <a:ext cx="997883" cy="997883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8DCBA275-3E2A-D214-32F0-BA8A1740399D}"/>
              </a:ext>
            </a:extLst>
          </p:cNvPr>
          <p:cNvSpPr/>
          <p:nvPr/>
        </p:nvSpPr>
        <p:spPr>
          <a:xfrm rot="1116097">
            <a:off x="9053792" y="4128640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477A7D22-D90F-E133-B22C-6695D493DD7B}"/>
              </a:ext>
            </a:extLst>
          </p:cNvPr>
          <p:cNvSpPr/>
          <p:nvPr/>
        </p:nvSpPr>
        <p:spPr>
          <a:xfrm rot="311869" flipH="1">
            <a:off x="9356439" y="4243047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84F51D9D-BBEA-CFB4-04CA-5C31A80D38A1}"/>
              </a:ext>
            </a:extLst>
          </p:cNvPr>
          <p:cNvSpPr/>
          <p:nvPr/>
        </p:nvSpPr>
        <p:spPr>
          <a:xfrm rot="5400000">
            <a:off x="8353653" y="4679439"/>
            <a:ext cx="1427506" cy="1362633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E35AF00E-9A74-DDF2-A3EC-FF664D578AD4}"/>
              </a:ext>
            </a:extLst>
          </p:cNvPr>
          <p:cNvSpPr/>
          <p:nvPr/>
        </p:nvSpPr>
        <p:spPr>
          <a:xfrm rot="16200000">
            <a:off x="8209894" y="4733387"/>
            <a:ext cx="1427506" cy="1254734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F94B4C-0CFF-9B59-3466-B57151FEB87F}"/>
              </a:ext>
            </a:extLst>
          </p:cNvPr>
          <p:cNvSpPr/>
          <p:nvPr/>
        </p:nvSpPr>
        <p:spPr>
          <a:xfrm>
            <a:off x="6768241" y="5465592"/>
            <a:ext cx="16233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600" b="0" cap="none" spc="0" dirty="0">
                <a:ln w="0"/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Turbulent mixing</a:t>
            </a:r>
            <a:endParaRPr lang="en-US" sz="1600" b="0" cap="none" spc="0" dirty="0">
              <a:ln w="0"/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30D5AE90-90DD-C556-F9D4-7B73702B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13</a:t>
            </a:fld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C901FFA-EB41-D311-CF94-D72778E7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2" y="3873642"/>
            <a:ext cx="5715798" cy="262926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7178741-4C83-DC80-C875-D0FC6F25508F}"/>
              </a:ext>
            </a:extLst>
          </p:cNvPr>
          <p:cNvSpPr txBox="1"/>
          <p:nvPr/>
        </p:nvSpPr>
        <p:spPr>
          <a:xfrm>
            <a:off x="129782" y="6502909"/>
            <a:ext cx="63432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Wood, R. (2012). Stratocumulus clouds.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weather review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140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(8), 2373-2423.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E299A01-47DF-9929-A69F-E49A8913DBF7}"/>
              </a:ext>
            </a:extLst>
          </p:cNvPr>
          <p:cNvSpPr/>
          <p:nvPr/>
        </p:nvSpPr>
        <p:spPr>
          <a:xfrm>
            <a:off x="129782" y="1819389"/>
            <a:ext cx="60474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Stratocumulus clouds: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 nearly 25% of the ocean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the cooling effect by reflecting solar radiation</a:t>
            </a:r>
            <a:endParaRPr lang="en-US" sz="2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A6CD20-F8FE-A3A2-CBC6-2466208C2B6E}"/>
              </a:ext>
            </a:extLst>
          </p:cNvPr>
          <p:cNvSpPr/>
          <p:nvPr/>
        </p:nvSpPr>
        <p:spPr>
          <a:xfrm>
            <a:off x="6931136" y="4299030"/>
            <a:ext cx="10880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LW cooling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7238AFD-5FCC-E1D0-1201-B4D05D1F94E2}"/>
              </a:ext>
            </a:extLst>
          </p:cNvPr>
          <p:cNvCxnSpPr>
            <a:cxnSpLocks/>
          </p:cNvCxnSpPr>
          <p:nvPr/>
        </p:nvCxnSpPr>
        <p:spPr>
          <a:xfrm flipH="1" flipV="1">
            <a:off x="7940956" y="4269360"/>
            <a:ext cx="523460" cy="18090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18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1D0CE-DAA4-F2AA-94D8-13A66C816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8EFDF8E-885A-BE47-DACF-49720FDBD2D1}"/>
              </a:ext>
            </a:extLst>
          </p:cNvPr>
          <p:cNvGrpSpPr/>
          <p:nvPr/>
        </p:nvGrpSpPr>
        <p:grpSpPr>
          <a:xfrm>
            <a:off x="6812265" y="5931659"/>
            <a:ext cx="4773167" cy="357462"/>
            <a:chOff x="866778" y="4867274"/>
            <a:chExt cx="10487022" cy="50482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47A6B6-13BF-0B00-A450-7549B1E21D4D}"/>
                </a:ext>
              </a:extLst>
            </p:cNvPr>
            <p:cNvGrpSpPr/>
            <p:nvPr/>
          </p:nvGrpSpPr>
          <p:grpSpPr>
            <a:xfrm>
              <a:off x="866779" y="4867274"/>
              <a:ext cx="10487021" cy="504826"/>
              <a:chOff x="847727" y="4981573"/>
              <a:chExt cx="9991733" cy="504826"/>
            </a:xfrm>
            <a:grpFill/>
          </p:grpSpPr>
          <p:sp>
            <p:nvSpPr>
              <p:cNvPr id="12" name="Flowchart: Delay 11">
                <a:extLst>
                  <a:ext uri="{FF2B5EF4-FFF2-40B4-BE49-F238E27FC236}">
                    <a16:creationId xmlns:a16="http://schemas.microsoft.com/office/drawing/2014/main" id="{F1314521-5A18-3C71-5304-76A9B669562A}"/>
                  </a:ext>
                </a:extLst>
              </p:cNvPr>
              <p:cNvSpPr/>
              <p:nvPr/>
            </p:nvSpPr>
            <p:spPr>
              <a:xfrm rot="16200000">
                <a:off x="115252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6B075ECA-A861-7B45-BD65-B4CC136B19C8}"/>
                  </a:ext>
                </a:extLst>
              </p:cNvPr>
              <p:cNvSpPr/>
              <p:nvPr/>
            </p:nvSpPr>
            <p:spPr>
              <a:xfrm rot="16200000">
                <a:off x="2266954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>
                <a:extLst>
                  <a:ext uri="{FF2B5EF4-FFF2-40B4-BE49-F238E27FC236}">
                    <a16:creationId xmlns:a16="http://schemas.microsoft.com/office/drawing/2014/main" id="{31BD01CE-DCDC-CA78-2397-CCA70FC6786E}"/>
                  </a:ext>
                </a:extLst>
              </p:cNvPr>
              <p:cNvSpPr/>
              <p:nvPr/>
            </p:nvSpPr>
            <p:spPr>
              <a:xfrm rot="16200000">
                <a:off x="3381382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lowchart: Delay 14">
                <a:extLst>
                  <a:ext uri="{FF2B5EF4-FFF2-40B4-BE49-F238E27FC236}">
                    <a16:creationId xmlns:a16="http://schemas.microsoft.com/office/drawing/2014/main" id="{6D30D079-57C2-A4C2-E6B0-A7F3D6F15899}"/>
                  </a:ext>
                </a:extLst>
              </p:cNvPr>
              <p:cNvSpPr/>
              <p:nvPr/>
            </p:nvSpPr>
            <p:spPr>
              <a:xfrm rot="16200000">
                <a:off x="4495808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elay 15">
                <a:extLst>
                  <a:ext uri="{FF2B5EF4-FFF2-40B4-BE49-F238E27FC236}">
                    <a16:creationId xmlns:a16="http://schemas.microsoft.com/office/drawing/2014/main" id="{619C3745-14F5-3798-3AF0-6F4254879FEA}"/>
                  </a:ext>
                </a:extLst>
              </p:cNvPr>
              <p:cNvSpPr/>
              <p:nvPr/>
            </p:nvSpPr>
            <p:spPr>
              <a:xfrm rot="16200000">
                <a:off x="5610235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Delay 16">
                <a:extLst>
                  <a:ext uri="{FF2B5EF4-FFF2-40B4-BE49-F238E27FC236}">
                    <a16:creationId xmlns:a16="http://schemas.microsoft.com/office/drawing/2014/main" id="{2E5A002E-7EA3-38E0-B46A-C15B714D0EE2}"/>
                  </a:ext>
                </a:extLst>
              </p:cNvPr>
              <p:cNvSpPr/>
              <p:nvPr/>
            </p:nvSpPr>
            <p:spPr>
              <a:xfrm rot="16200000">
                <a:off x="671513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Delay 17">
                <a:extLst>
                  <a:ext uri="{FF2B5EF4-FFF2-40B4-BE49-F238E27FC236}">
                    <a16:creationId xmlns:a16="http://schemas.microsoft.com/office/drawing/2014/main" id="{A0664818-29A8-6AFE-A9D1-38AB4AE39143}"/>
                  </a:ext>
                </a:extLst>
              </p:cNvPr>
              <p:cNvSpPr/>
              <p:nvPr/>
            </p:nvSpPr>
            <p:spPr>
              <a:xfrm rot="16200000">
                <a:off x="78105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elay 29">
                <a:extLst>
                  <a:ext uri="{FF2B5EF4-FFF2-40B4-BE49-F238E27FC236}">
                    <a16:creationId xmlns:a16="http://schemas.microsoft.com/office/drawing/2014/main" id="{8E18BE9D-60BC-0CED-2D4C-4ED472B5546D}"/>
                  </a:ext>
                </a:extLst>
              </p:cNvPr>
              <p:cNvSpPr/>
              <p:nvPr/>
            </p:nvSpPr>
            <p:spPr>
              <a:xfrm rot="16200000">
                <a:off x="89154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>
                <a:extLst>
                  <a:ext uri="{FF2B5EF4-FFF2-40B4-BE49-F238E27FC236}">
                    <a16:creationId xmlns:a16="http://schemas.microsoft.com/office/drawing/2014/main" id="{89A8293A-5E6B-EE64-E79E-8CB3A59E267A}"/>
                  </a:ext>
                </a:extLst>
              </p:cNvPr>
              <p:cNvSpPr/>
              <p:nvPr/>
            </p:nvSpPr>
            <p:spPr>
              <a:xfrm rot="16200000">
                <a:off x="10029834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52C489-A010-841C-C0D7-7FFB7243BD2E}"/>
                </a:ext>
              </a:extLst>
            </p:cNvPr>
            <p:cNvSpPr/>
            <p:nvPr/>
          </p:nvSpPr>
          <p:spPr>
            <a:xfrm>
              <a:off x="866778" y="5295900"/>
              <a:ext cx="10477497" cy="66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A890C86-967A-3679-9E1E-3E95F2E52AAA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F2E48-3724-098B-E70A-06379CF4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50" name="Picture 2" descr="Aerosol–Radiation Interactions | SpringerLink">
            <a:extLst>
              <a:ext uri="{FF2B5EF4-FFF2-40B4-BE49-F238E27FC236}">
                <a16:creationId xmlns:a16="http://schemas.microsoft.com/office/drawing/2014/main" id="{1E9D788F-F781-D1A2-0E60-D7504D74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1850614"/>
            <a:ext cx="5647127" cy="36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432F80-1061-DAA0-A38C-10389519F7EA}"/>
              </a:ext>
            </a:extLst>
          </p:cNvPr>
          <p:cNvSpPr/>
          <p:nvPr/>
        </p:nvSpPr>
        <p:spPr>
          <a:xfrm>
            <a:off x="373211" y="5717046"/>
            <a:ext cx="467427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Boucher, O. (2015). Aerosol–Radiation Interactions. In: Atmospheric Aerosols. 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Dordrecht. https://doi.org/10.1007/978-94-017-9649-1_8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E91F28-5FFF-5F02-BBC5-12B74B546055}"/>
              </a:ext>
            </a:extLst>
          </p:cNvPr>
          <p:cNvSpPr/>
          <p:nvPr/>
        </p:nvSpPr>
        <p:spPr>
          <a:xfrm>
            <a:off x="3551722" y="2350007"/>
            <a:ext cx="2346158" cy="3223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803B6-6EAA-B48F-E11B-F0C5BF8A84DD}"/>
              </a:ext>
            </a:extLst>
          </p:cNvPr>
          <p:cNvSpPr/>
          <p:nvPr/>
        </p:nvSpPr>
        <p:spPr>
          <a:xfrm>
            <a:off x="6536773" y="2032645"/>
            <a:ext cx="53324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aerosols reside </a:t>
            </a: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cloud layer…</a:t>
            </a:r>
          </a:p>
        </p:txBody>
      </p:sp>
      <p:pic>
        <p:nvPicPr>
          <p:cNvPr id="20" name="Graphic 19" descr="Cloud outline">
            <a:extLst>
              <a:ext uri="{FF2B5EF4-FFF2-40B4-BE49-F238E27FC236}">
                <a16:creationId xmlns:a16="http://schemas.microsoft.com/office/drawing/2014/main" id="{0483A108-D34D-492D-8CE5-CA3C8D6C3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3854" y="3768086"/>
            <a:ext cx="2583049" cy="16296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2DB0657-D1D0-89DA-AE98-431C41EDF42F}"/>
              </a:ext>
            </a:extLst>
          </p:cNvPr>
          <p:cNvSpPr/>
          <p:nvPr/>
        </p:nvSpPr>
        <p:spPr>
          <a:xfrm>
            <a:off x="8386090" y="3548243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511B09-80B2-69F7-9D87-F9E7917A838A}"/>
              </a:ext>
            </a:extLst>
          </p:cNvPr>
          <p:cNvSpPr/>
          <p:nvPr/>
        </p:nvSpPr>
        <p:spPr>
          <a:xfrm>
            <a:off x="8181874" y="378293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EC3135-400C-45FC-F0D6-BA93C3D21439}"/>
              </a:ext>
            </a:extLst>
          </p:cNvPr>
          <p:cNvSpPr/>
          <p:nvPr/>
        </p:nvSpPr>
        <p:spPr>
          <a:xfrm>
            <a:off x="8500496" y="389734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607E95-1F0E-D1F9-4AFA-62203DDF0FFD}"/>
              </a:ext>
            </a:extLst>
          </p:cNvPr>
          <p:cNvSpPr/>
          <p:nvPr/>
        </p:nvSpPr>
        <p:spPr>
          <a:xfrm>
            <a:off x="8771768" y="3668533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3F0494-82D4-B07E-63FE-5CB3EDD18001}"/>
              </a:ext>
            </a:extLst>
          </p:cNvPr>
          <p:cNvSpPr/>
          <p:nvPr/>
        </p:nvSpPr>
        <p:spPr>
          <a:xfrm>
            <a:off x="8988176" y="3954548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919E690-A3AE-512F-05D5-AA85A9457499}"/>
              </a:ext>
            </a:extLst>
          </p:cNvPr>
          <p:cNvSpPr/>
          <p:nvPr/>
        </p:nvSpPr>
        <p:spPr>
          <a:xfrm>
            <a:off x="9790957" y="378293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89D088C-9E48-A06F-FC66-E36CFB313C24}"/>
              </a:ext>
            </a:extLst>
          </p:cNvPr>
          <p:cNvSpPr/>
          <p:nvPr/>
        </p:nvSpPr>
        <p:spPr>
          <a:xfrm rot="1948071">
            <a:off x="7560399" y="3430831"/>
            <a:ext cx="589895" cy="990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389F3A-1CCD-C64E-F9DE-BC3A6DAB9CE6}"/>
              </a:ext>
            </a:extLst>
          </p:cNvPr>
          <p:cNvSpPr/>
          <p:nvPr/>
        </p:nvSpPr>
        <p:spPr>
          <a:xfrm>
            <a:off x="9251228" y="366264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D26FFF6A-476B-397B-55B4-424B81500B09}"/>
              </a:ext>
            </a:extLst>
          </p:cNvPr>
          <p:cNvSpPr/>
          <p:nvPr/>
        </p:nvSpPr>
        <p:spPr>
          <a:xfrm>
            <a:off x="6482098" y="2527275"/>
            <a:ext cx="997883" cy="997883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4F91989E-1AE5-10BB-C652-9FAE29FBDADF}"/>
              </a:ext>
            </a:extLst>
          </p:cNvPr>
          <p:cNvSpPr/>
          <p:nvPr/>
        </p:nvSpPr>
        <p:spPr>
          <a:xfrm rot="1116097">
            <a:off x="9053792" y="4128640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6705E580-BDF1-890E-FA27-201460B52FEC}"/>
              </a:ext>
            </a:extLst>
          </p:cNvPr>
          <p:cNvSpPr/>
          <p:nvPr/>
        </p:nvSpPr>
        <p:spPr>
          <a:xfrm rot="311869" flipH="1">
            <a:off x="9356439" y="4243047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AFDB2FA8-4928-C351-59E1-E89758FE3B48}"/>
              </a:ext>
            </a:extLst>
          </p:cNvPr>
          <p:cNvSpPr/>
          <p:nvPr/>
        </p:nvSpPr>
        <p:spPr>
          <a:xfrm rot="5400000">
            <a:off x="8353653" y="4679439"/>
            <a:ext cx="1427506" cy="1362633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A1369C32-44D3-06EB-7F85-6919F3195471}"/>
              </a:ext>
            </a:extLst>
          </p:cNvPr>
          <p:cNvSpPr/>
          <p:nvPr/>
        </p:nvSpPr>
        <p:spPr>
          <a:xfrm rot="16200000">
            <a:off x="8209894" y="4733387"/>
            <a:ext cx="1427506" cy="1254734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E4309-7812-9C35-42E6-53CC96EB9642}"/>
              </a:ext>
            </a:extLst>
          </p:cNvPr>
          <p:cNvSpPr/>
          <p:nvPr/>
        </p:nvSpPr>
        <p:spPr>
          <a:xfrm>
            <a:off x="6768241" y="5465592"/>
            <a:ext cx="16233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600" b="0" cap="none" spc="0" dirty="0">
                <a:ln w="0"/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Turbulent mixing</a:t>
            </a:r>
            <a:endParaRPr lang="en-US" sz="1600" b="0" cap="none" spc="0" dirty="0">
              <a:ln w="0"/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7E7A0E1A-D151-06AF-579F-B5AC4A42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14</a:t>
            </a:fld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E0C9AAC-AE37-8AC0-75C3-9409D46BFCCF}"/>
              </a:ext>
            </a:extLst>
          </p:cNvPr>
          <p:cNvSpPr/>
          <p:nvPr/>
        </p:nvSpPr>
        <p:spPr>
          <a:xfrm>
            <a:off x="6931136" y="4299030"/>
            <a:ext cx="10880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LW cooling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196680-A95F-CCC4-0266-D297DC1480CC}"/>
              </a:ext>
            </a:extLst>
          </p:cNvPr>
          <p:cNvCxnSpPr>
            <a:cxnSpLocks/>
          </p:cNvCxnSpPr>
          <p:nvPr/>
        </p:nvCxnSpPr>
        <p:spPr>
          <a:xfrm flipH="1" flipV="1">
            <a:off x="7940956" y="4269360"/>
            <a:ext cx="523460" cy="18090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0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9C8D0-8D71-33CF-7E1F-75C6523BA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C3EC93A-A2F3-8D0A-6D83-ED72C3D83910}"/>
              </a:ext>
            </a:extLst>
          </p:cNvPr>
          <p:cNvSpPr/>
          <p:nvPr/>
        </p:nvSpPr>
        <p:spPr>
          <a:xfrm>
            <a:off x="6812265" y="3548243"/>
            <a:ext cx="4773167" cy="557709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CF551B-C7E0-DB18-8C3F-32E2D75765B6}"/>
              </a:ext>
            </a:extLst>
          </p:cNvPr>
          <p:cNvGrpSpPr/>
          <p:nvPr/>
        </p:nvGrpSpPr>
        <p:grpSpPr>
          <a:xfrm>
            <a:off x="6812265" y="5931659"/>
            <a:ext cx="4773167" cy="357462"/>
            <a:chOff x="866778" y="4867274"/>
            <a:chExt cx="10487022" cy="50482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646517-11D0-346C-694B-90E30CF92D56}"/>
                </a:ext>
              </a:extLst>
            </p:cNvPr>
            <p:cNvGrpSpPr/>
            <p:nvPr/>
          </p:nvGrpSpPr>
          <p:grpSpPr>
            <a:xfrm>
              <a:off x="866779" y="4867274"/>
              <a:ext cx="10487021" cy="504826"/>
              <a:chOff x="847727" y="4981573"/>
              <a:chExt cx="9991733" cy="504826"/>
            </a:xfrm>
            <a:grpFill/>
          </p:grpSpPr>
          <p:sp>
            <p:nvSpPr>
              <p:cNvPr id="12" name="Flowchart: Delay 11">
                <a:extLst>
                  <a:ext uri="{FF2B5EF4-FFF2-40B4-BE49-F238E27FC236}">
                    <a16:creationId xmlns:a16="http://schemas.microsoft.com/office/drawing/2014/main" id="{D876B367-4CE3-FE31-8B02-0939FDC33DB0}"/>
                  </a:ext>
                </a:extLst>
              </p:cNvPr>
              <p:cNvSpPr/>
              <p:nvPr/>
            </p:nvSpPr>
            <p:spPr>
              <a:xfrm rot="16200000">
                <a:off x="115252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3F24B42B-01D3-F35D-F546-83B994F75420}"/>
                  </a:ext>
                </a:extLst>
              </p:cNvPr>
              <p:cNvSpPr/>
              <p:nvPr/>
            </p:nvSpPr>
            <p:spPr>
              <a:xfrm rot="16200000">
                <a:off x="2266954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>
                <a:extLst>
                  <a:ext uri="{FF2B5EF4-FFF2-40B4-BE49-F238E27FC236}">
                    <a16:creationId xmlns:a16="http://schemas.microsoft.com/office/drawing/2014/main" id="{9035D9B9-4919-9883-2814-04D4C8D41297}"/>
                  </a:ext>
                </a:extLst>
              </p:cNvPr>
              <p:cNvSpPr/>
              <p:nvPr/>
            </p:nvSpPr>
            <p:spPr>
              <a:xfrm rot="16200000">
                <a:off x="3381382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lowchart: Delay 14">
                <a:extLst>
                  <a:ext uri="{FF2B5EF4-FFF2-40B4-BE49-F238E27FC236}">
                    <a16:creationId xmlns:a16="http://schemas.microsoft.com/office/drawing/2014/main" id="{F5068177-C202-E963-F322-44C780CEC62E}"/>
                  </a:ext>
                </a:extLst>
              </p:cNvPr>
              <p:cNvSpPr/>
              <p:nvPr/>
            </p:nvSpPr>
            <p:spPr>
              <a:xfrm rot="16200000">
                <a:off x="4495808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elay 15">
                <a:extLst>
                  <a:ext uri="{FF2B5EF4-FFF2-40B4-BE49-F238E27FC236}">
                    <a16:creationId xmlns:a16="http://schemas.microsoft.com/office/drawing/2014/main" id="{22B2B841-D724-1482-1F68-EC456FBBD62D}"/>
                  </a:ext>
                </a:extLst>
              </p:cNvPr>
              <p:cNvSpPr/>
              <p:nvPr/>
            </p:nvSpPr>
            <p:spPr>
              <a:xfrm rot="16200000">
                <a:off x="5610235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Delay 16">
                <a:extLst>
                  <a:ext uri="{FF2B5EF4-FFF2-40B4-BE49-F238E27FC236}">
                    <a16:creationId xmlns:a16="http://schemas.microsoft.com/office/drawing/2014/main" id="{36993E7A-9242-B054-B196-6AA404F2004F}"/>
                  </a:ext>
                </a:extLst>
              </p:cNvPr>
              <p:cNvSpPr/>
              <p:nvPr/>
            </p:nvSpPr>
            <p:spPr>
              <a:xfrm rot="16200000">
                <a:off x="671513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Delay 17">
                <a:extLst>
                  <a:ext uri="{FF2B5EF4-FFF2-40B4-BE49-F238E27FC236}">
                    <a16:creationId xmlns:a16="http://schemas.microsoft.com/office/drawing/2014/main" id="{6D705554-6B65-11D1-E975-EF0292649333}"/>
                  </a:ext>
                </a:extLst>
              </p:cNvPr>
              <p:cNvSpPr/>
              <p:nvPr/>
            </p:nvSpPr>
            <p:spPr>
              <a:xfrm rot="16200000">
                <a:off x="78105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elay 29">
                <a:extLst>
                  <a:ext uri="{FF2B5EF4-FFF2-40B4-BE49-F238E27FC236}">
                    <a16:creationId xmlns:a16="http://schemas.microsoft.com/office/drawing/2014/main" id="{E46676DB-9A82-29DD-945D-A908C7F96545}"/>
                  </a:ext>
                </a:extLst>
              </p:cNvPr>
              <p:cNvSpPr/>
              <p:nvPr/>
            </p:nvSpPr>
            <p:spPr>
              <a:xfrm rot="16200000">
                <a:off x="89154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>
                <a:extLst>
                  <a:ext uri="{FF2B5EF4-FFF2-40B4-BE49-F238E27FC236}">
                    <a16:creationId xmlns:a16="http://schemas.microsoft.com/office/drawing/2014/main" id="{0B5B5E55-CD1F-946B-1CFD-A67306376855}"/>
                  </a:ext>
                </a:extLst>
              </p:cNvPr>
              <p:cNvSpPr/>
              <p:nvPr/>
            </p:nvSpPr>
            <p:spPr>
              <a:xfrm rot="16200000">
                <a:off x="10029834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A50EC8-A014-F57E-A9C7-EA8E90CBB2DD}"/>
                </a:ext>
              </a:extLst>
            </p:cNvPr>
            <p:cNvSpPr/>
            <p:nvPr/>
          </p:nvSpPr>
          <p:spPr>
            <a:xfrm>
              <a:off x="866778" y="5295900"/>
              <a:ext cx="10477497" cy="66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AB9B1E9-AAD5-0C1B-9891-2EE05FF77D10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77682-84EC-83AB-1D87-02D54401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50" name="Picture 2" descr="Aerosol–Radiation Interactions | SpringerLink">
            <a:extLst>
              <a:ext uri="{FF2B5EF4-FFF2-40B4-BE49-F238E27FC236}">
                <a16:creationId xmlns:a16="http://schemas.microsoft.com/office/drawing/2014/main" id="{A05B9DBC-C56C-4E10-8B96-8558ED45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1850614"/>
            <a:ext cx="5647127" cy="36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2814C5-8A20-9C05-B5DA-43BE0C7F2090}"/>
              </a:ext>
            </a:extLst>
          </p:cNvPr>
          <p:cNvSpPr/>
          <p:nvPr/>
        </p:nvSpPr>
        <p:spPr>
          <a:xfrm>
            <a:off x="373211" y="5717046"/>
            <a:ext cx="467427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Boucher, O. (2015). Aerosol–Radiation Interactions. In: Atmospheric Aerosols. 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Dordrecht. https://doi.org/10.1007/978-94-017-9649-1_8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552D65-98D5-73E4-6EF9-6FF43C2BEA02}"/>
              </a:ext>
            </a:extLst>
          </p:cNvPr>
          <p:cNvSpPr/>
          <p:nvPr/>
        </p:nvSpPr>
        <p:spPr>
          <a:xfrm>
            <a:off x="3551722" y="2350007"/>
            <a:ext cx="2346158" cy="3223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F4722B-CF60-CFFE-CE57-D43542F7A649}"/>
              </a:ext>
            </a:extLst>
          </p:cNvPr>
          <p:cNvSpPr/>
          <p:nvPr/>
        </p:nvSpPr>
        <p:spPr>
          <a:xfrm>
            <a:off x="6536773" y="2032645"/>
            <a:ext cx="53324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aerosols reside </a:t>
            </a: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cloud layer…</a:t>
            </a:r>
          </a:p>
        </p:txBody>
      </p:sp>
      <p:pic>
        <p:nvPicPr>
          <p:cNvPr id="20" name="Graphic 19" descr="Cloud outline">
            <a:extLst>
              <a:ext uri="{FF2B5EF4-FFF2-40B4-BE49-F238E27FC236}">
                <a16:creationId xmlns:a16="http://schemas.microsoft.com/office/drawing/2014/main" id="{20F02B49-BA16-DD60-16D9-6E42D42FC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3854" y="3768086"/>
            <a:ext cx="2583049" cy="16296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AD4B325-623A-F1DD-F54F-D1E02CB353E1}"/>
              </a:ext>
            </a:extLst>
          </p:cNvPr>
          <p:cNvSpPr/>
          <p:nvPr/>
        </p:nvSpPr>
        <p:spPr>
          <a:xfrm>
            <a:off x="8386090" y="3548243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75718C-A779-2B4E-064B-D4CEE8FFB9A1}"/>
              </a:ext>
            </a:extLst>
          </p:cNvPr>
          <p:cNvSpPr/>
          <p:nvPr/>
        </p:nvSpPr>
        <p:spPr>
          <a:xfrm>
            <a:off x="8181874" y="378293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9CB34B-83E5-3F53-CE97-DFD234D1A3AD}"/>
              </a:ext>
            </a:extLst>
          </p:cNvPr>
          <p:cNvSpPr/>
          <p:nvPr/>
        </p:nvSpPr>
        <p:spPr>
          <a:xfrm>
            <a:off x="8500496" y="389734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231BA7-38AF-7F4B-801B-CCE78B1D05E4}"/>
              </a:ext>
            </a:extLst>
          </p:cNvPr>
          <p:cNvSpPr/>
          <p:nvPr/>
        </p:nvSpPr>
        <p:spPr>
          <a:xfrm>
            <a:off x="8771768" y="3668533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A5D971-9468-8B9D-749B-01A2F0717761}"/>
              </a:ext>
            </a:extLst>
          </p:cNvPr>
          <p:cNvSpPr/>
          <p:nvPr/>
        </p:nvSpPr>
        <p:spPr>
          <a:xfrm>
            <a:off x="8988176" y="3954548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5FFC5D-1892-D575-8682-A6B46B7076EC}"/>
              </a:ext>
            </a:extLst>
          </p:cNvPr>
          <p:cNvSpPr/>
          <p:nvPr/>
        </p:nvSpPr>
        <p:spPr>
          <a:xfrm>
            <a:off x="9790957" y="378293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B70383D-8944-8CB6-91C2-3D9510AD1624}"/>
              </a:ext>
            </a:extLst>
          </p:cNvPr>
          <p:cNvSpPr/>
          <p:nvPr/>
        </p:nvSpPr>
        <p:spPr>
          <a:xfrm rot="1948071">
            <a:off x="7560399" y="3430831"/>
            <a:ext cx="589895" cy="990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50ED23-A2A7-2992-29FE-3D56983A75DE}"/>
              </a:ext>
            </a:extLst>
          </p:cNvPr>
          <p:cNvSpPr/>
          <p:nvPr/>
        </p:nvSpPr>
        <p:spPr>
          <a:xfrm>
            <a:off x="9251228" y="366264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7B6B610C-91D6-BB25-A568-1C5B0375BA50}"/>
              </a:ext>
            </a:extLst>
          </p:cNvPr>
          <p:cNvSpPr/>
          <p:nvPr/>
        </p:nvSpPr>
        <p:spPr>
          <a:xfrm>
            <a:off x="6482098" y="2527275"/>
            <a:ext cx="997883" cy="997883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7DF42AF4-5E01-BF15-4696-F6EA18ED0F0F}"/>
              </a:ext>
            </a:extLst>
          </p:cNvPr>
          <p:cNvSpPr/>
          <p:nvPr/>
        </p:nvSpPr>
        <p:spPr>
          <a:xfrm rot="1116097">
            <a:off x="9053792" y="4128640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724C9165-473F-F931-1F39-84EC9927820B}"/>
              </a:ext>
            </a:extLst>
          </p:cNvPr>
          <p:cNvSpPr/>
          <p:nvPr/>
        </p:nvSpPr>
        <p:spPr>
          <a:xfrm rot="311869" flipH="1">
            <a:off x="9356439" y="4243047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FC0DE3C5-2E02-A344-8278-57994719F614}"/>
              </a:ext>
            </a:extLst>
          </p:cNvPr>
          <p:cNvSpPr/>
          <p:nvPr/>
        </p:nvSpPr>
        <p:spPr>
          <a:xfrm rot="5400000">
            <a:off x="8353653" y="4679439"/>
            <a:ext cx="1427506" cy="1362633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2A94A39C-E0AF-A8D9-13B5-229C9E77BD71}"/>
              </a:ext>
            </a:extLst>
          </p:cNvPr>
          <p:cNvSpPr/>
          <p:nvPr/>
        </p:nvSpPr>
        <p:spPr>
          <a:xfrm rot="16200000">
            <a:off x="8209894" y="4733387"/>
            <a:ext cx="1427506" cy="1254734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C2563F-527E-6E71-A292-F0F36DE5C9AC}"/>
              </a:ext>
            </a:extLst>
          </p:cNvPr>
          <p:cNvSpPr/>
          <p:nvPr/>
        </p:nvSpPr>
        <p:spPr>
          <a:xfrm>
            <a:off x="6768241" y="5465592"/>
            <a:ext cx="16233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600" b="0" cap="none" spc="0" dirty="0">
                <a:ln w="0"/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Turbulent mixing</a:t>
            </a:r>
            <a:endParaRPr lang="en-US" sz="1600" b="0" cap="none" spc="0" dirty="0">
              <a:ln w="0"/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0A6456-86C2-B91A-3833-3479087FC31F}"/>
              </a:ext>
            </a:extLst>
          </p:cNvPr>
          <p:cNvSpPr/>
          <p:nvPr/>
        </p:nvSpPr>
        <p:spPr>
          <a:xfrm>
            <a:off x="10145759" y="3747641"/>
            <a:ext cx="13758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zh-TW" alt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TW" sz="16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5C544635-B9AD-0920-DD73-E03CCFEB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15</a:t>
            </a:fld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3A2898-E557-31EB-BDC0-B503C2513B04}"/>
              </a:ext>
            </a:extLst>
          </p:cNvPr>
          <p:cNvCxnSpPr>
            <a:cxnSpLocks/>
          </p:cNvCxnSpPr>
          <p:nvPr/>
        </p:nvCxnSpPr>
        <p:spPr>
          <a:xfrm flipH="1" flipV="1">
            <a:off x="7940956" y="4269360"/>
            <a:ext cx="523460" cy="18090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08A816F-6353-6225-D6A2-A34CC6C4C34B}"/>
              </a:ext>
            </a:extLst>
          </p:cNvPr>
          <p:cNvSpPr/>
          <p:nvPr/>
        </p:nvSpPr>
        <p:spPr>
          <a:xfrm>
            <a:off x="6931136" y="4299030"/>
            <a:ext cx="10880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LW cooling</a:t>
            </a:r>
          </a:p>
        </p:txBody>
      </p:sp>
    </p:spTree>
    <p:extLst>
      <p:ext uri="{BB962C8B-B14F-4D97-AF65-F5344CB8AC3E}">
        <p14:creationId xmlns:p14="http://schemas.microsoft.com/office/powerpoint/2010/main" val="29788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BB420-FAEE-3683-A964-CA50E3FFE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46479F7-660C-1FBD-7943-FDCC48DD57C7}"/>
              </a:ext>
            </a:extLst>
          </p:cNvPr>
          <p:cNvSpPr/>
          <p:nvPr/>
        </p:nvSpPr>
        <p:spPr>
          <a:xfrm>
            <a:off x="6812265" y="3548243"/>
            <a:ext cx="4773167" cy="557709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4F2822-3CB9-9D3D-6735-75EB2FE687C0}"/>
              </a:ext>
            </a:extLst>
          </p:cNvPr>
          <p:cNvGrpSpPr/>
          <p:nvPr/>
        </p:nvGrpSpPr>
        <p:grpSpPr>
          <a:xfrm>
            <a:off x="6812265" y="5931659"/>
            <a:ext cx="4773167" cy="357462"/>
            <a:chOff x="866778" y="4867274"/>
            <a:chExt cx="10487022" cy="50482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827C3F-7502-87D3-0DA3-862FF61B9DA6}"/>
                </a:ext>
              </a:extLst>
            </p:cNvPr>
            <p:cNvGrpSpPr/>
            <p:nvPr/>
          </p:nvGrpSpPr>
          <p:grpSpPr>
            <a:xfrm>
              <a:off x="866779" y="4867274"/>
              <a:ext cx="10487021" cy="504826"/>
              <a:chOff x="847727" y="4981573"/>
              <a:chExt cx="9991733" cy="504826"/>
            </a:xfrm>
            <a:grpFill/>
          </p:grpSpPr>
          <p:sp>
            <p:nvSpPr>
              <p:cNvPr id="12" name="Flowchart: Delay 11">
                <a:extLst>
                  <a:ext uri="{FF2B5EF4-FFF2-40B4-BE49-F238E27FC236}">
                    <a16:creationId xmlns:a16="http://schemas.microsoft.com/office/drawing/2014/main" id="{F0378A4C-35E6-60BC-AE33-EF12FFA6A7B6}"/>
                  </a:ext>
                </a:extLst>
              </p:cNvPr>
              <p:cNvSpPr/>
              <p:nvPr/>
            </p:nvSpPr>
            <p:spPr>
              <a:xfrm rot="16200000">
                <a:off x="115252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9DA451D9-7E61-42FF-985B-4319043DD840}"/>
                  </a:ext>
                </a:extLst>
              </p:cNvPr>
              <p:cNvSpPr/>
              <p:nvPr/>
            </p:nvSpPr>
            <p:spPr>
              <a:xfrm rot="16200000">
                <a:off x="2266954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>
                <a:extLst>
                  <a:ext uri="{FF2B5EF4-FFF2-40B4-BE49-F238E27FC236}">
                    <a16:creationId xmlns:a16="http://schemas.microsoft.com/office/drawing/2014/main" id="{C361A6CE-AFC7-8BC2-0204-9090EEC7A8EC}"/>
                  </a:ext>
                </a:extLst>
              </p:cNvPr>
              <p:cNvSpPr/>
              <p:nvPr/>
            </p:nvSpPr>
            <p:spPr>
              <a:xfrm rot="16200000">
                <a:off x="3381382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lowchart: Delay 14">
                <a:extLst>
                  <a:ext uri="{FF2B5EF4-FFF2-40B4-BE49-F238E27FC236}">
                    <a16:creationId xmlns:a16="http://schemas.microsoft.com/office/drawing/2014/main" id="{0DADD7B8-B08D-64FD-2F37-FA0226EE8F29}"/>
                  </a:ext>
                </a:extLst>
              </p:cNvPr>
              <p:cNvSpPr/>
              <p:nvPr/>
            </p:nvSpPr>
            <p:spPr>
              <a:xfrm rot="16200000">
                <a:off x="4495808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elay 15">
                <a:extLst>
                  <a:ext uri="{FF2B5EF4-FFF2-40B4-BE49-F238E27FC236}">
                    <a16:creationId xmlns:a16="http://schemas.microsoft.com/office/drawing/2014/main" id="{E9799CF3-86FF-D904-EC24-D4A9AD47B9A2}"/>
                  </a:ext>
                </a:extLst>
              </p:cNvPr>
              <p:cNvSpPr/>
              <p:nvPr/>
            </p:nvSpPr>
            <p:spPr>
              <a:xfrm rot="16200000">
                <a:off x="5610235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Delay 16">
                <a:extLst>
                  <a:ext uri="{FF2B5EF4-FFF2-40B4-BE49-F238E27FC236}">
                    <a16:creationId xmlns:a16="http://schemas.microsoft.com/office/drawing/2014/main" id="{9ACC4020-460E-E157-4B01-114EBE3E5820}"/>
                  </a:ext>
                </a:extLst>
              </p:cNvPr>
              <p:cNvSpPr/>
              <p:nvPr/>
            </p:nvSpPr>
            <p:spPr>
              <a:xfrm rot="16200000">
                <a:off x="671513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Delay 17">
                <a:extLst>
                  <a:ext uri="{FF2B5EF4-FFF2-40B4-BE49-F238E27FC236}">
                    <a16:creationId xmlns:a16="http://schemas.microsoft.com/office/drawing/2014/main" id="{7781C762-DD6C-487D-D67A-A20D7ECB0DDF}"/>
                  </a:ext>
                </a:extLst>
              </p:cNvPr>
              <p:cNvSpPr/>
              <p:nvPr/>
            </p:nvSpPr>
            <p:spPr>
              <a:xfrm rot="16200000">
                <a:off x="78105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elay 29">
                <a:extLst>
                  <a:ext uri="{FF2B5EF4-FFF2-40B4-BE49-F238E27FC236}">
                    <a16:creationId xmlns:a16="http://schemas.microsoft.com/office/drawing/2014/main" id="{EF536406-3735-3A94-EB58-5CC7CCEF711F}"/>
                  </a:ext>
                </a:extLst>
              </p:cNvPr>
              <p:cNvSpPr/>
              <p:nvPr/>
            </p:nvSpPr>
            <p:spPr>
              <a:xfrm rot="16200000">
                <a:off x="89154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>
                <a:extLst>
                  <a:ext uri="{FF2B5EF4-FFF2-40B4-BE49-F238E27FC236}">
                    <a16:creationId xmlns:a16="http://schemas.microsoft.com/office/drawing/2014/main" id="{B2146B65-945A-6C0D-C2E5-7639ABAF71D7}"/>
                  </a:ext>
                </a:extLst>
              </p:cNvPr>
              <p:cNvSpPr/>
              <p:nvPr/>
            </p:nvSpPr>
            <p:spPr>
              <a:xfrm rot="16200000">
                <a:off x="10029834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93D530-5841-BABC-67DE-EC9148313215}"/>
                </a:ext>
              </a:extLst>
            </p:cNvPr>
            <p:cNvSpPr/>
            <p:nvPr/>
          </p:nvSpPr>
          <p:spPr>
            <a:xfrm>
              <a:off x="866778" y="5295900"/>
              <a:ext cx="10477497" cy="66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C63F8B1-1017-1C99-B897-8B1200EBED65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2DAB7-85E3-10C5-F7C7-C9FABA2C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50" name="Picture 2" descr="Aerosol–Radiation Interactions | SpringerLink">
            <a:extLst>
              <a:ext uri="{FF2B5EF4-FFF2-40B4-BE49-F238E27FC236}">
                <a16:creationId xmlns:a16="http://schemas.microsoft.com/office/drawing/2014/main" id="{33728FDE-F0F3-BE68-F2CE-735CE932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1850614"/>
            <a:ext cx="5647127" cy="36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EF2361-7B26-EB5F-6D92-AD9B439878AA}"/>
              </a:ext>
            </a:extLst>
          </p:cNvPr>
          <p:cNvSpPr/>
          <p:nvPr/>
        </p:nvSpPr>
        <p:spPr>
          <a:xfrm>
            <a:off x="373211" y="5717046"/>
            <a:ext cx="467427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Boucher, O. (2015). Aerosol–Radiation Interactions. In: Atmospheric Aerosols. 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Dordrecht. https://doi.org/10.1007/978-94-017-9649-1_8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EE92A2-C01B-8A43-3592-5AF9E6263C42}"/>
              </a:ext>
            </a:extLst>
          </p:cNvPr>
          <p:cNvSpPr/>
          <p:nvPr/>
        </p:nvSpPr>
        <p:spPr>
          <a:xfrm>
            <a:off x="3551722" y="2350007"/>
            <a:ext cx="2346158" cy="3223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0DF6CD-A575-C2AF-8DD4-220733E77B77}"/>
              </a:ext>
            </a:extLst>
          </p:cNvPr>
          <p:cNvSpPr/>
          <p:nvPr/>
        </p:nvSpPr>
        <p:spPr>
          <a:xfrm>
            <a:off x="6536773" y="2032645"/>
            <a:ext cx="53324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aerosols reside </a:t>
            </a: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cloud layer…</a:t>
            </a:r>
          </a:p>
        </p:txBody>
      </p:sp>
      <p:pic>
        <p:nvPicPr>
          <p:cNvPr id="20" name="Graphic 19" descr="Cloud outline">
            <a:extLst>
              <a:ext uri="{FF2B5EF4-FFF2-40B4-BE49-F238E27FC236}">
                <a16:creationId xmlns:a16="http://schemas.microsoft.com/office/drawing/2014/main" id="{F87C9F79-2841-5C10-01A1-3EDB9C5F4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3854" y="3768086"/>
            <a:ext cx="2583049" cy="16296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A1ECD5F-6F3F-785C-8E6F-52EC86B3EBC0}"/>
              </a:ext>
            </a:extLst>
          </p:cNvPr>
          <p:cNvSpPr/>
          <p:nvPr/>
        </p:nvSpPr>
        <p:spPr>
          <a:xfrm>
            <a:off x="8386090" y="3548243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CAB693-702F-79B2-E3DB-B85FD5565A48}"/>
              </a:ext>
            </a:extLst>
          </p:cNvPr>
          <p:cNvSpPr/>
          <p:nvPr/>
        </p:nvSpPr>
        <p:spPr>
          <a:xfrm>
            <a:off x="8181874" y="378293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DCB9E2-63D2-8628-8C72-48B15F340B6A}"/>
              </a:ext>
            </a:extLst>
          </p:cNvPr>
          <p:cNvSpPr/>
          <p:nvPr/>
        </p:nvSpPr>
        <p:spPr>
          <a:xfrm>
            <a:off x="8500496" y="389734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04D698-295E-39EF-D9A4-A4F690A159F7}"/>
              </a:ext>
            </a:extLst>
          </p:cNvPr>
          <p:cNvSpPr/>
          <p:nvPr/>
        </p:nvSpPr>
        <p:spPr>
          <a:xfrm>
            <a:off x="8771768" y="3668533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D66A69-429E-3FEA-7095-12EC50681144}"/>
              </a:ext>
            </a:extLst>
          </p:cNvPr>
          <p:cNvSpPr/>
          <p:nvPr/>
        </p:nvSpPr>
        <p:spPr>
          <a:xfrm>
            <a:off x="8988176" y="3954548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FA68A3-D908-5A20-7D3D-0EF2C1EA9010}"/>
              </a:ext>
            </a:extLst>
          </p:cNvPr>
          <p:cNvSpPr/>
          <p:nvPr/>
        </p:nvSpPr>
        <p:spPr>
          <a:xfrm>
            <a:off x="9790957" y="378293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42A9610-A527-5536-3462-FD22B5846333}"/>
              </a:ext>
            </a:extLst>
          </p:cNvPr>
          <p:cNvSpPr/>
          <p:nvPr/>
        </p:nvSpPr>
        <p:spPr>
          <a:xfrm rot="1948071">
            <a:off x="7560399" y="3430831"/>
            <a:ext cx="589895" cy="990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CFE395-B7E8-884E-AB12-4FC627087D2E}"/>
              </a:ext>
            </a:extLst>
          </p:cNvPr>
          <p:cNvSpPr/>
          <p:nvPr/>
        </p:nvSpPr>
        <p:spPr>
          <a:xfrm>
            <a:off x="9251228" y="366264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EDB86779-A375-F3F7-C99F-364B52043031}"/>
              </a:ext>
            </a:extLst>
          </p:cNvPr>
          <p:cNvSpPr/>
          <p:nvPr/>
        </p:nvSpPr>
        <p:spPr>
          <a:xfrm>
            <a:off x="6482098" y="2527275"/>
            <a:ext cx="997883" cy="997883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ACB01D5B-8C63-F017-1655-42D72602D9EE}"/>
              </a:ext>
            </a:extLst>
          </p:cNvPr>
          <p:cNvSpPr/>
          <p:nvPr/>
        </p:nvSpPr>
        <p:spPr>
          <a:xfrm rot="1116097">
            <a:off x="9053792" y="4128640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964FE03D-FA18-3047-33CD-6430CDE49047}"/>
              </a:ext>
            </a:extLst>
          </p:cNvPr>
          <p:cNvSpPr/>
          <p:nvPr/>
        </p:nvSpPr>
        <p:spPr>
          <a:xfrm rot="311869" flipH="1">
            <a:off x="9356439" y="4243047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E32F90-6E89-09D6-6665-BEA6F865E69F}"/>
              </a:ext>
            </a:extLst>
          </p:cNvPr>
          <p:cNvSpPr/>
          <p:nvPr/>
        </p:nvSpPr>
        <p:spPr>
          <a:xfrm rot="543697">
            <a:off x="9703379" y="4360191"/>
            <a:ext cx="20703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air entrainment</a:t>
            </a:r>
            <a:r>
              <a:rPr lang="zh-TW" alt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endParaRPr lang="en-US" sz="1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A2DCA87F-DE1B-2583-A008-B28EC99404DE}"/>
              </a:ext>
            </a:extLst>
          </p:cNvPr>
          <p:cNvSpPr/>
          <p:nvPr/>
        </p:nvSpPr>
        <p:spPr>
          <a:xfrm rot="5400000">
            <a:off x="8353653" y="4679439"/>
            <a:ext cx="1427506" cy="1362633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DD7E7D4F-ED95-0C5E-B5F5-DE60CC7783D2}"/>
              </a:ext>
            </a:extLst>
          </p:cNvPr>
          <p:cNvSpPr/>
          <p:nvPr/>
        </p:nvSpPr>
        <p:spPr>
          <a:xfrm rot="16200000">
            <a:off x="8209894" y="4733387"/>
            <a:ext cx="1427506" cy="1254734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130E41-978A-91BF-670C-20AA4DD7728E}"/>
              </a:ext>
            </a:extLst>
          </p:cNvPr>
          <p:cNvSpPr/>
          <p:nvPr/>
        </p:nvSpPr>
        <p:spPr>
          <a:xfrm>
            <a:off x="6768241" y="5465592"/>
            <a:ext cx="16233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600" b="0" cap="none" spc="0" dirty="0">
                <a:ln w="0"/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Turbulent mixing</a:t>
            </a:r>
            <a:endParaRPr lang="en-US" sz="1600" b="0" cap="none" spc="0" dirty="0">
              <a:ln w="0"/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47DF92-194F-DD03-8DB1-F7AC02F150A0}"/>
              </a:ext>
            </a:extLst>
          </p:cNvPr>
          <p:cNvSpPr/>
          <p:nvPr/>
        </p:nvSpPr>
        <p:spPr>
          <a:xfrm>
            <a:off x="10145759" y="3747641"/>
            <a:ext cx="13758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zh-TW" alt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TW" sz="16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D93888E5-44FA-8BD3-9004-E9CE7D5BE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16</a:t>
            </a:fld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E85508-CD7F-6D08-7D89-87468D016E44}"/>
              </a:ext>
            </a:extLst>
          </p:cNvPr>
          <p:cNvCxnSpPr>
            <a:cxnSpLocks/>
          </p:cNvCxnSpPr>
          <p:nvPr/>
        </p:nvCxnSpPr>
        <p:spPr>
          <a:xfrm flipH="1" flipV="1">
            <a:off x="7940956" y="4269360"/>
            <a:ext cx="523460" cy="18090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9564F624-1C6B-3598-AB07-952804FE65A0}"/>
              </a:ext>
            </a:extLst>
          </p:cNvPr>
          <p:cNvSpPr/>
          <p:nvPr/>
        </p:nvSpPr>
        <p:spPr>
          <a:xfrm>
            <a:off x="6931136" y="4299030"/>
            <a:ext cx="10880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LW cooling</a:t>
            </a:r>
          </a:p>
        </p:txBody>
      </p:sp>
    </p:spTree>
    <p:extLst>
      <p:ext uri="{BB962C8B-B14F-4D97-AF65-F5344CB8AC3E}">
        <p14:creationId xmlns:p14="http://schemas.microsoft.com/office/powerpoint/2010/main" val="205941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57606-E56B-2E12-EF37-5D4AF10C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3B506C4-1CDE-B364-CFB4-BC959FE1C9A6}"/>
              </a:ext>
            </a:extLst>
          </p:cNvPr>
          <p:cNvSpPr/>
          <p:nvPr/>
        </p:nvSpPr>
        <p:spPr>
          <a:xfrm>
            <a:off x="6812265" y="3548243"/>
            <a:ext cx="4773167" cy="557709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30103F-4630-B594-334F-4BE8E0A6367B}"/>
              </a:ext>
            </a:extLst>
          </p:cNvPr>
          <p:cNvGrpSpPr/>
          <p:nvPr/>
        </p:nvGrpSpPr>
        <p:grpSpPr>
          <a:xfrm>
            <a:off x="6812265" y="5931659"/>
            <a:ext cx="4773167" cy="357462"/>
            <a:chOff x="866778" y="4867274"/>
            <a:chExt cx="10487022" cy="50482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153384-DB19-4C4C-1E64-C26DE7142894}"/>
                </a:ext>
              </a:extLst>
            </p:cNvPr>
            <p:cNvGrpSpPr/>
            <p:nvPr/>
          </p:nvGrpSpPr>
          <p:grpSpPr>
            <a:xfrm>
              <a:off x="866779" y="4867274"/>
              <a:ext cx="10487021" cy="504826"/>
              <a:chOff x="847727" y="4981573"/>
              <a:chExt cx="9991733" cy="504826"/>
            </a:xfrm>
            <a:grpFill/>
          </p:grpSpPr>
          <p:sp>
            <p:nvSpPr>
              <p:cNvPr id="12" name="Flowchart: Delay 11">
                <a:extLst>
                  <a:ext uri="{FF2B5EF4-FFF2-40B4-BE49-F238E27FC236}">
                    <a16:creationId xmlns:a16="http://schemas.microsoft.com/office/drawing/2014/main" id="{BC40BBF1-3F6C-E2AC-C104-5D325F71FC98}"/>
                  </a:ext>
                </a:extLst>
              </p:cNvPr>
              <p:cNvSpPr/>
              <p:nvPr/>
            </p:nvSpPr>
            <p:spPr>
              <a:xfrm rot="16200000">
                <a:off x="115252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06314A8F-5D7E-30EF-5D7E-81BE356F036A}"/>
                  </a:ext>
                </a:extLst>
              </p:cNvPr>
              <p:cNvSpPr/>
              <p:nvPr/>
            </p:nvSpPr>
            <p:spPr>
              <a:xfrm rot="16200000">
                <a:off x="2266954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lay 13">
                <a:extLst>
                  <a:ext uri="{FF2B5EF4-FFF2-40B4-BE49-F238E27FC236}">
                    <a16:creationId xmlns:a16="http://schemas.microsoft.com/office/drawing/2014/main" id="{2E97874D-3EB0-84F0-6D97-A3F699413B27}"/>
                  </a:ext>
                </a:extLst>
              </p:cNvPr>
              <p:cNvSpPr/>
              <p:nvPr/>
            </p:nvSpPr>
            <p:spPr>
              <a:xfrm rot="16200000">
                <a:off x="3381382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lowchart: Delay 14">
                <a:extLst>
                  <a:ext uri="{FF2B5EF4-FFF2-40B4-BE49-F238E27FC236}">
                    <a16:creationId xmlns:a16="http://schemas.microsoft.com/office/drawing/2014/main" id="{E3D8EE14-37A7-3BF2-451F-B241A616572C}"/>
                  </a:ext>
                </a:extLst>
              </p:cNvPr>
              <p:cNvSpPr/>
              <p:nvPr/>
            </p:nvSpPr>
            <p:spPr>
              <a:xfrm rot="16200000">
                <a:off x="4495808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elay 15">
                <a:extLst>
                  <a:ext uri="{FF2B5EF4-FFF2-40B4-BE49-F238E27FC236}">
                    <a16:creationId xmlns:a16="http://schemas.microsoft.com/office/drawing/2014/main" id="{D72A5E5A-14CC-C8D7-7DB1-A8DD385DEC93}"/>
                  </a:ext>
                </a:extLst>
              </p:cNvPr>
              <p:cNvSpPr/>
              <p:nvPr/>
            </p:nvSpPr>
            <p:spPr>
              <a:xfrm rot="16200000">
                <a:off x="5610235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Delay 16">
                <a:extLst>
                  <a:ext uri="{FF2B5EF4-FFF2-40B4-BE49-F238E27FC236}">
                    <a16:creationId xmlns:a16="http://schemas.microsoft.com/office/drawing/2014/main" id="{72F936B9-06D6-93C8-0E64-68429BAF6ABF}"/>
                  </a:ext>
                </a:extLst>
              </p:cNvPr>
              <p:cNvSpPr/>
              <p:nvPr/>
            </p:nvSpPr>
            <p:spPr>
              <a:xfrm rot="16200000">
                <a:off x="6715137" y="4676774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Delay 17">
                <a:extLst>
                  <a:ext uri="{FF2B5EF4-FFF2-40B4-BE49-F238E27FC236}">
                    <a16:creationId xmlns:a16="http://schemas.microsoft.com/office/drawing/2014/main" id="{D2EFAA82-B103-725B-E6B3-254E9FEB274B}"/>
                  </a:ext>
                </a:extLst>
              </p:cNvPr>
              <p:cNvSpPr/>
              <p:nvPr/>
            </p:nvSpPr>
            <p:spPr>
              <a:xfrm rot="16200000">
                <a:off x="78105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Delay 29">
                <a:extLst>
                  <a:ext uri="{FF2B5EF4-FFF2-40B4-BE49-F238E27FC236}">
                    <a16:creationId xmlns:a16="http://schemas.microsoft.com/office/drawing/2014/main" id="{FE673B2B-168E-F4B5-DB5D-593B2E404CF4}"/>
                  </a:ext>
                </a:extLst>
              </p:cNvPr>
              <p:cNvSpPr/>
              <p:nvPr/>
            </p:nvSpPr>
            <p:spPr>
              <a:xfrm rot="16200000">
                <a:off x="8915408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Delay 34">
                <a:extLst>
                  <a:ext uri="{FF2B5EF4-FFF2-40B4-BE49-F238E27FC236}">
                    <a16:creationId xmlns:a16="http://schemas.microsoft.com/office/drawing/2014/main" id="{48E35E16-B5D6-AB3D-0094-A00B3BFE14D5}"/>
                  </a:ext>
                </a:extLst>
              </p:cNvPr>
              <p:cNvSpPr/>
              <p:nvPr/>
            </p:nvSpPr>
            <p:spPr>
              <a:xfrm rot="16200000">
                <a:off x="10029834" y="4676773"/>
                <a:ext cx="504825" cy="1114426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31CAC6-646B-C092-BBED-F65215F8FED2}"/>
                </a:ext>
              </a:extLst>
            </p:cNvPr>
            <p:cNvSpPr/>
            <p:nvPr/>
          </p:nvSpPr>
          <p:spPr>
            <a:xfrm>
              <a:off x="866778" y="5295900"/>
              <a:ext cx="10477497" cy="66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86F4DBD-30BB-DFC2-D41E-DC0763393C55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4DE3F-FCBE-13A4-8837-407ADF3B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50" name="Picture 2" descr="Aerosol–Radiation Interactions | SpringerLink">
            <a:extLst>
              <a:ext uri="{FF2B5EF4-FFF2-40B4-BE49-F238E27FC236}">
                <a16:creationId xmlns:a16="http://schemas.microsoft.com/office/drawing/2014/main" id="{045D3A0E-B117-E07E-7267-09D1EB79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1850614"/>
            <a:ext cx="5647127" cy="36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B6BC3B-4505-1D74-0C92-8369745162EA}"/>
              </a:ext>
            </a:extLst>
          </p:cNvPr>
          <p:cNvSpPr/>
          <p:nvPr/>
        </p:nvSpPr>
        <p:spPr>
          <a:xfrm>
            <a:off x="373211" y="5717046"/>
            <a:ext cx="467427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Boucher, O. (2015). Aerosol–Radiation Interactions. In: Atmospheric Aerosols. 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Dordrecht. https://doi.org/10.1007/978-94-017-9649-1_8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EADFDD-96EC-4A17-C243-3809569CCFE5}"/>
              </a:ext>
            </a:extLst>
          </p:cNvPr>
          <p:cNvSpPr/>
          <p:nvPr/>
        </p:nvSpPr>
        <p:spPr>
          <a:xfrm>
            <a:off x="3551722" y="2350007"/>
            <a:ext cx="2346158" cy="3223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104E2D-B87D-3E9F-0BA6-632B4F0F018F}"/>
              </a:ext>
            </a:extLst>
          </p:cNvPr>
          <p:cNvSpPr/>
          <p:nvPr/>
        </p:nvSpPr>
        <p:spPr>
          <a:xfrm>
            <a:off x="6536773" y="2032645"/>
            <a:ext cx="53324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aerosols reside </a:t>
            </a: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cloud layer…</a:t>
            </a:r>
          </a:p>
        </p:txBody>
      </p:sp>
      <p:pic>
        <p:nvPicPr>
          <p:cNvPr id="20" name="Graphic 19" descr="Cloud outline">
            <a:extLst>
              <a:ext uri="{FF2B5EF4-FFF2-40B4-BE49-F238E27FC236}">
                <a16:creationId xmlns:a16="http://schemas.microsoft.com/office/drawing/2014/main" id="{3D4F8A87-FF17-4888-D9DD-170CA7DE3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3854" y="3768086"/>
            <a:ext cx="2583049" cy="16296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1DE685E-B7E8-30C3-2674-EC104F32930A}"/>
              </a:ext>
            </a:extLst>
          </p:cNvPr>
          <p:cNvSpPr/>
          <p:nvPr/>
        </p:nvSpPr>
        <p:spPr>
          <a:xfrm>
            <a:off x="8386090" y="3548243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6B60C-934E-749E-79C8-E2FCF2FCEE16}"/>
              </a:ext>
            </a:extLst>
          </p:cNvPr>
          <p:cNvSpPr/>
          <p:nvPr/>
        </p:nvSpPr>
        <p:spPr>
          <a:xfrm>
            <a:off x="8181874" y="378293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7F5A73-50F5-D47D-A8BE-86F63553792F}"/>
              </a:ext>
            </a:extLst>
          </p:cNvPr>
          <p:cNvSpPr/>
          <p:nvPr/>
        </p:nvSpPr>
        <p:spPr>
          <a:xfrm>
            <a:off x="8500496" y="389734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4EEF204-F4AE-5909-E1F8-43BD6475BD53}"/>
              </a:ext>
            </a:extLst>
          </p:cNvPr>
          <p:cNvSpPr/>
          <p:nvPr/>
        </p:nvSpPr>
        <p:spPr>
          <a:xfrm>
            <a:off x="8771768" y="3668533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B8DE16-3D1B-E518-1C57-150B4FA1BE13}"/>
              </a:ext>
            </a:extLst>
          </p:cNvPr>
          <p:cNvSpPr/>
          <p:nvPr/>
        </p:nvSpPr>
        <p:spPr>
          <a:xfrm>
            <a:off x="8988176" y="3954548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E1C597-82AA-7D02-2498-8C3AA89EFE60}"/>
              </a:ext>
            </a:extLst>
          </p:cNvPr>
          <p:cNvSpPr/>
          <p:nvPr/>
        </p:nvSpPr>
        <p:spPr>
          <a:xfrm>
            <a:off x="9790957" y="378293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ACF47C7-2BC0-F322-9C5B-01A10180CEBC}"/>
              </a:ext>
            </a:extLst>
          </p:cNvPr>
          <p:cNvSpPr/>
          <p:nvPr/>
        </p:nvSpPr>
        <p:spPr>
          <a:xfrm rot="1948071">
            <a:off x="7560399" y="3430831"/>
            <a:ext cx="589895" cy="990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FEFDAD-02A3-4E86-AA4F-E358629ECE7B}"/>
              </a:ext>
            </a:extLst>
          </p:cNvPr>
          <p:cNvSpPr/>
          <p:nvPr/>
        </p:nvSpPr>
        <p:spPr>
          <a:xfrm>
            <a:off x="9251228" y="366264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E2F3B02D-0F6D-F2D4-A5D5-78C4FA7CEC45}"/>
              </a:ext>
            </a:extLst>
          </p:cNvPr>
          <p:cNvSpPr/>
          <p:nvPr/>
        </p:nvSpPr>
        <p:spPr>
          <a:xfrm>
            <a:off x="6482098" y="2527275"/>
            <a:ext cx="997883" cy="997883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06F26389-4C2A-FAB6-5604-3846C7164038}"/>
              </a:ext>
            </a:extLst>
          </p:cNvPr>
          <p:cNvSpPr/>
          <p:nvPr/>
        </p:nvSpPr>
        <p:spPr>
          <a:xfrm rot="1116097">
            <a:off x="9053792" y="4128640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6787E81B-D7AF-5D32-B453-39CA3E5A9CF1}"/>
              </a:ext>
            </a:extLst>
          </p:cNvPr>
          <p:cNvSpPr/>
          <p:nvPr/>
        </p:nvSpPr>
        <p:spPr>
          <a:xfrm rot="311869" flipH="1">
            <a:off x="9356439" y="4243047"/>
            <a:ext cx="238831" cy="4505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822048-BA94-82A5-BA4E-5BB72583DCFA}"/>
              </a:ext>
            </a:extLst>
          </p:cNvPr>
          <p:cNvSpPr/>
          <p:nvPr/>
        </p:nvSpPr>
        <p:spPr>
          <a:xfrm rot="543697">
            <a:off x="9703379" y="4360191"/>
            <a:ext cx="20703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air entrainment</a:t>
            </a:r>
            <a:r>
              <a:rPr lang="zh-TW" alt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endParaRPr lang="en-US" sz="1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0D248FA7-22A9-E5C6-3550-1349AE03F885}"/>
              </a:ext>
            </a:extLst>
          </p:cNvPr>
          <p:cNvSpPr/>
          <p:nvPr/>
        </p:nvSpPr>
        <p:spPr>
          <a:xfrm rot="5400000">
            <a:off x="8353653" y="4679439"/>
            <a:ext cx="1427506" cy="1362633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139B0EB2-A842-08BA-75CA-063E2128AA60}"/>
              </a:ext>
            </a:extLst>
          </p:cNvPr>
          <p:cNvSpPr/>
          <p:nvPr/>
        </p:nvSpPr>
        <p:spPr>
          <a:xfrm rot="16200000">
            <a:off x="8209894" y="4733387"/>
            <a:ext cx="1427506" cy="1254734"/>
          </a:xfrm>
          <a:prstGeom prst="circular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0E3552-D036-C3C6-4441-0C63358797DB}"/>
              </a:ext>
            </a:extLst>
          </p:cNvPr>
          <p:cNvSpPr/>
          <p:nvPr/>
        </p:nvSpPr>
        <p:spPr>
          <a:xfrm>
            <a:off x="6768241" y="5465592"/>
            <a:ext cx="16233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600" b="0" cap="none" spc="0" dirty="0">
                <a:ln w="0"/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Turbulent mixing</a:t>
            </a:r>
            <a:endParaRPr lang="en-US" sz="1600" b="0" cap="none" spc="0" dirty="0">
              <a:ln w="0"/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79E71CF-A9EA-5C4D-FCB8-C6DF02AE79B7}"/>
              </a:ext>
            </a:extLst>
          </p:cNvPr>
          <p:cNvSpPr/>
          <p:nvPr/>
        </p:nvSpPr>
        <p:spPr>
          <a:xfrm>
            <a:off x="10145759" y="3747641"/>
            <a:ext cx="13758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zh-TW" alt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TW" sz="16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09BC09-C198-AF11-645F-B612A1744AF2}"/>
              </a:ext>
            </a:extLst>
          </p:cNvPr>
          <p:cNvSpPr/>
          <p:nvPr/>
        </p:nvSpPr>
        <p:spPr>
          <a:xfrm>
            <a:off x="7043299" y="6349605"/>
            <a:ext cx="341151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cloud</a:t>
            </a:r>
            <a:r>
              <a:rPr lang="zh-TW" altLang="en-US" sz="2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b="1" i="1" u="sng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coverage!</a:t>
            </a:r>
            <a:endParaRPr lang="en-US" sz="2200" b="1" i="1" u="sng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6B4C3CD-D0FB-60AE-727D-28B76712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17</a:t>
            </a:fld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B116BA6-2845-7EF3-BBCD-31992C447C16}"/>
              </a:ext>
            </a:extLst>
          </p:cNvPr>
          <p:cNvCxnSpPr>
            <a:cxnSpLocks/>
          </p:cNvCxnSpPr>
          <p:nvPr/>
        </p:nvCxnSpPr>
        <p:spPr>
          <a:xfrm flipH="1" flipV="1">
            <a:off x="7940956" y="4269360"/>
            <a:ext cx="523460" cy="18090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FD4ED11-90B8-2630-9E61-09DA4A8F4E34}"/>
              </a:ext>
            </a:extLst>
          </p:cNvPr>
          <p:cNvSpPr/>
          <p:nvPr/>
        </p:nvSpPr>
        <p:spPr>
          <a:xfrm>
            <a:off x="6931136" y="4299030"/>
            <a:ext cx="10880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b="0" cap="none" spc="0" dirty="0">
                <a:ln w="0"/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LW cooling</a:t>
            </a:r>
          </a:p>
        </p:txBody>
      </p:sp>
    </p:spTree>
    <p:extLst>
      <p:ext uri="{BB962C8B-B14F-4D97-AF65-F5344CB8AC3E}">
        <p14:creationId xmlns:p14="http://schemas.microsoft.com/office/powerpoint/2010/main" val="8009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F22C1-A622-9B9B-13DA-A8FC555D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156DC4-E7A4-8FAC-7C4B-B714117952F2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5C49A-90F6-BD0C-EA22-1EB3E1F5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50" name="Picture 2" descr="Aerosol–Radiation Interactions | SpringerLink">
            <a:extLst>
              <a:ext uri="{FF2B5EF4-FFF2-40B4-BE49-F238E27FC236}">
                <a16:creationId xmlns:a16="http://schemas.microsoft.com/office/drawing/2014/main" id="{3BC33CE9-66D3-6A1E-5969-21226790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1850614"/>
            <a:ext cx="5647127" cy="36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8FFAD3-2C80-BCED-9BFC-BC94BA65481B}"/>
              </a:ext>
            </a:extLst>
          </p:cNvPr>
          <p:cNvSpPr/>
          <p:nvPr/>
        </p:nvSpPr>
        <p:spPr>
          <a:xfrm>
            <a:off x="373211" y="5717046"/>
            <a:ext cx="467427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Boucher, O. (2015). Aerosol–Radiation Interactions. In: Atmospheric Aerosols. 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Dordrecht. https://doi.org/10.1007/978-94-017-9649-1_8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A65BAD-91C0-3078-EFBF-C7A082E25455}"/>
              </a:ext>
            </a:extLst>
          </p:cNvPr>
          <p:cNvSpPr/>
          <p:nvPr/>
        </p:nvSpPr>
        <p:spPr>
          <a:xfrm>
            <a:off x="3551722" y="2350007"/>
            <a:ext cx="2346158" cy="3223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CCE883-9692-122A-225D-9C3DF40B6353}"/>
              </a:ext>
            </a:extLst>
          </p:cNvPr>
          <p:cNvSpPr/>
          <p:nvPr/>
        </p:nvSpPr>
        <p:spPr>
          <a:xfrm>
            <a:off x="6536775" y="2752343"/>
            <a:ext cx="48936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aerosols reside in the cloud layer…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3260FFDE-F6AF-3E90-D03A-08B46A83479A}"/>
              </a:ext>
            </a:extLst>
          </p:cNvPr>
          <p:cNvSpPr/>
          <p:nvPr/>
        </p:nvSpPr>
        <p:spPr>
          <a:xfrm>
            <a:off x="6536773" y="3429000"/>
            <a:ext cx="997883" cy="997883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208F7C-9D32-AC59-BABD-3EFBE1A511C1}"/>
              </a:ext>
            </a:extLst>
          </p:cNvPr>
          <p:cNvSpPr/>
          <p:nvPr/>
        </p:nvSpPr>
        <p:spPr>
          <a:xfrm>
            <a:off x="8333711" y="459065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A3FB22-C15B-358D-FB95-95F149BA3570}"/>
              </a:ext>
            </a:extLst>
          </p:cNvPr>
          <p:cNvSpPr/>
          <p:nvPr/>
        </p:nvSpPr>
        <p:spPr>
          <a:xfrm>
            <a:off x="8129495" y="482535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EA65DB-BB74-514A-D9BE-9C3A56CCDC52}"/>
              </a:ext>
            </a:extLst>
          </p:cNvPr>
          <p:cNvSpPr/>
          <p:nvPr/>
        </p:nvSpPr>
        <p:spPr>
          <a:xfrm>
            <a:off x="8448117" y="4939761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90833E-2454-D121-90D6-4A3886B0F27B}"/>
              </a:ext>
            </a:extLst>
          </p:cNvPr>
          <p:cNvSpPr/>
          <p:nvPr/>
        </p:nvSpPr>
        <p:spPr>
          <a:xfrm>
            <a:off x="8719389" y="471094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D774FD-3BC1-C548-D1A4-0465BF8AA3FF}"/>
              </a:ext>
            </a:extLst>
          </p:cNvPr>
          <p:cNvSpPr/>
          <p:nvPr/>
        </p:nvSpPr>
        <p:spPr>
          <a:xfrm>
            <a:off x="8935797" y="4996964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A19125-2ECD-F253-5B20-BAAB9F2E6218}"/>
              </a:ext>
            </a:extLst>
          </p:cNvPr>
          <p:cNvSpPr/>
          <p:nvPr/>
        </p:nvSpPr>
        <p:spPr>
          <a:xfrm>
            <a:off x="9215986" y="446558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A0DAA68-CAE7-7090-7882-623BD9E8B4FF}"/>
              </a:ext>
            </a:extLst>
          </p:cNvPr>
          <p:cNvSpPr/>
          <p:nvPr/>
        </p:nvSpPr>
        <p:spPr>
          <a:xfrm rot="1502278">
            <a:off x="7527905" y="4303533"/>
            <a:ext cx="589895" cy="990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A78F32-F9C8-5538-D87D-FBA7F716DA0D}"/>
              </a:ext>
            </a:extLst>
          </p:cNvPr>
          <p:cNvSpPr/>
          <p:nvPr/>
        </p:nvSpPr>
        <p:spPr>
          <a:xfrm>
            <a:off x="9198849" y="470506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Cloud outline">
            <a:extLst>
              <a:ext uri="{FF2B5EF4-FFF2-40B4-BE49-F238E27FC236}">
                <a16:creationId xmlns:a16="http://schemas.microsoft.com/office/drawing/2014/main" id="{96848F0B-55EE-6D80-C835-0EA463342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7111" y="3775591"/>
            <a:ext cx="2087759" cy="208775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25B5E-DAB3-AA48-D315-05C15A92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92E60-AE90-4EE9-E66C-B1E15759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9BE58B-C3DE-843B-01C4-1046108769DF}"/>
              </a:ext>
            </a:extLst>
          </p:cNvPr>
          <p:cNvSpPr/>
          <p:nvPr/>
        </p:nvSpPr>
        <p:spPr>
          <a:xfrm>
            <a:off x="6536773" y="4397433"/>
            <a:ext cx="5655228" cy="948055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A7154C-E14E-5762-CE5B-D3AFFC25FF97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42DC-3D2E-12D8-B5F6-9CBAA268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50" name="Picture 2" descr="Aerosol–Radiation Interactions | SpringerLink">
            <a:extLst>
              <a:ext uri="{FF2B5EF4-FFF2-40B4-BE49-F238E27FC236}">
                <a16:creationId xmlns:a16="http://schemas.microsoft.com/office/drawing/2014/main" id="{BB938C14-E49F-A399-74DC-F43C49A9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1850614"/>
            <a:ext cx="5647127" cy="36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58E383-D12C-E9B1-1390-2F8AD35FEEE6}"/>
              </a:ext>
            </a:extLst>
          </p:cNvPr>
          <p:cNvSpPr/>
          <p:nvPr/>
        </p:nvSpPr>
        <p:spPr>
          <a:xfrm>
            <a:off x="373211" y="5717046"/>
            <a:ext cx="467427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Boucher, O. (2015). Aerosol–Radiation Interactions. In: Atmospheric Aerosols. 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Dordrecht. https://doi.org/10.1007/978-94-017-9649-1_8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CA0D6-8214-B815-E816-412A3C9E2D0D}"/>
              </a:ext>
            </a:extLst>
          </p:cNvPr>
          <p:cNvSpPr/>
          <p:nvPr/>
        </p:nvSpPr>
        <p:spPr>
          <a:xfrm>
            <a:off x="3551722" y="2350007"/>
            <a:ext cx="2346158" cy="3223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83ED6-69D6-936D-7162-40A7E2B97613}"/>
              </a:ext>
            </a:extLst>
          </p:cNvPr>
          <p:cNvSpPr/>
          <p:nvPr/>
        </p:nvSpPr>
        <p:spPr>
          <a:xfrm>
            <a:off x="6536775" y="2752343"/>
            <a:ext cx="48936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aerosols reside </a:t>
            </a: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cloud layer…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98020817-AD0F-7CAB-4164-2CE7F589EFD7}"/>
              </a:ext>
            </a:extLst>
          </p:cNvPr>
          <p:cNvSpPr/>
          <p:nvPr/>
        </p:nvSpPr>
        <p:spPr>
          <a:xfrm>
            <a:off x="6536773" y="3429000"/>
            <a:ext cx="997883" cy="997883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94BF65-1521-27CB-ABD6-208CAA24B66D}"/>
              </a:ext>
            </a:extLst>
          </p:cNvPr>
          <p:cNvSpPr/>
          <p:nvPr/>
        </p:nvSpPr>
        <p:spPr>
          <a:xfrm>
            <a:off x="8333711" y="459065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3D99D0-E92F-FF3A-4DF3-FBC0E8EF655E}"/>
              </a:ext>
            </a:extLst>
          </p:cNvPr>
          <p:cNvSpPr/>
          <p:nvPr/>
        </p:nvSpPr>
        <p:spPr>
          <a:xfrm>
            <a:off x="8129495" y="482535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DA79DC-F56F-5D32-D87D-4E004EFF30AB}"/>
              </a:ext>
            </a:extLst>
          </p:cNvPr>
          <p:cNvSpPr/>
          <p:nvPr/>
        </p:nvSpPr>
        <p:spPr>
          <a:xfrm>
            <a:off x="8448117" y="4939761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74DC4-4058-6FDB-6221-A0E7C930071C}"/>
              </a:ext>
            </a:extLst>
          </p:cNvPr>
          <p:cNvSpPr/>
          <p:nvPr/>
        </p:nvSpPr>
        <p:spPr>
          <a:xfrm>
            <a:off x="8719389" y="471094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F6A6ED-2B10-3B3E-93AE-1C07F3683F6B}"/>
              </a:ext>
            </a:extLst>
          </p:cNvPr>
          <p:cNvSpPr/>
          <p:nvPr/>
        </p:nvSpPr>
        <p:spPr>
          <a:xfrm>
            <a:off x="8935797" y="4996964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412DEA-4B83-BFB2-874B-AB870414493B}"/>
              </a:ext>
            </a:extLst>
          </p:cNvPr>
          <p:cNvSpPr/>
          <p:nvPr/>
        </p:nvSpPr>
        <p:spPr>
          <a:xfrm>
            <a:off x="9215986" y="446558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4C69053-3B1F-BFE6-0C88-33E2E2035EBE}"/>
              </a:ext>
            </a:extLst>
          </p:cNvPr>
          <p:cNvSpPr/>
          <p:nvPr/>
        </p:nvSpPr>
        <p:spPr>
          <a:xfrm rot="1502278">
            <a:off x="7527905" y="4303533"/>
            <a:ext cx="589895" cy="990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E4DD09-425A-69E2-ABFE-93EAC72155F0}"/>
              </a:ext>
            </a:extLst>
          </p:cNvPr>
          <p:cNvSpPr/>
          <p:nvPr/>
        </p:nvSpPr>
        <p:spPr>
          <a:xfrm>
            <a:off x="9198849" y="470506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2FC4A5-9EE4-2072-BD88-B089AF2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E808D-6FC7-16E4-C137-3124AE86BEC6}"/>
              </a:ext>
            </a:extLst>
          </p:cNvPr>
          <p:cNvSpPr/>
          <p:nvPr/>
        </p:nvSpPr>
        <p:spPr>
          <a:xfrm>
            <a:off x="6605740" y="4760713"/>
            <a:ext cx="1375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zh-TW" alt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TW" sz="16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b="0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zh-TW" altLang="en-US" sz="1600" b="0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1600" b="0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raphic 20" descr="Cloud outline">
            <a:extLst>
              <a:ext uri="{FF2B5EF4-FFF2-40B4-BE49-F238E27FC236}">
                <a16:creationId xmlns:a16="http://schemas.microsoft.com/office/drawing/2014/main" id="{BAC5A3DE-9D72-24C8-B18D-C2597C382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7111" y="3775591"/>
            <a:ext cx="2087759" cy="20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6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8AD3-107A-45D2-43D4-EF01589CD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CF41B-B764-AB33-D71C-28A2F557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2</a:t>
            </a:fld>
            <a:endParaRPr lang="en-US"/>
          </a:p>
        </p:txBody>
      </p:sp>
      <p:pic>
        <p:nvPicPr>
          <p:cNvPr id="6" name="Graphic 5" descr="Male profile with solid fill">
            <a:extLst>
              <a:ext uri="{FF2B5EF4-FFF2-40B4-BE49-F238E27FC236}">
                <a16:creationId xmlns:a16="http://schemas.microsoft.com/office/drawing/2014/main" id="{84369B71-D4AD-C271-7FF9-2D352D17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" y="3034474"/>
            <a:ext cx="3605022" cy="36050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E8B799-80DC-8F85-A0C0-CCC224FE3C04}"/>
              </a:ext>
            </a:extLst>
          </p:cNvPr>
          <p:cNvSpPr/>
          <p:nvPr/>
        </p:nvSpPr>
        <p:spPr>
          <a:xfrm>
            <a:off x="614844" y="6260127"/>
            <a:ext cx="28424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Cheng-Hsiang Chang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15691-4DC2-8C16-0C55-570B1ED98399}"/>
              </a:ext>
            </a:extLst>
          </p:cNvPr>
          <p:cNvSpPr/>
          <p:nvPr/>
        </p:nvSpPr>
        <p:spPr>
          <a:xfrm>
            <a:off x="308205" y="315438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me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02B105-3068-17B2-CC45-1D089739CE7B}"/>
              </a:ext>
            </a:extLst>
          </p:cNvPr>
          <p:cNvSpPr/>
          <p:nvPr/>
        </p:nvSpPr>
        <p:spPr>
          <a:xfrm>
            <a:off x="3742182" y="1833847"/>
            <a:ext cx="813816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B.S.  Physics, National Chung Hsing University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MSc. Applied Physics, National Taiwan University</a:t>
            </a:r>
            <a:br>
              <a:rPr lang="en-US" sz="24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[M.S. Thesis: </a:t>
            </a:r>
            <a:r>
              <a:rPr lang="en-US" sz="2000" b="0" i="1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The Mass Spectrum of Hadrons with Strange and Charm in Lattice QCD with Domain-Wall Quarks.</a:t>
            </a:r>
            <a:r>
              <a:rPr lang="en-US" sz="2000" b="0" cap="none" spc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Ph.D. Candidate, Atmospheric Sciences, University of Nevada, Reno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37F10A-B8DC-6CBC-E0D8-C0BB2BBE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6" b="13986"/>
          <a:stretch>
            <a:fillRect/>
          </a:stretch>
        </p:blipFill>
        <p:spPr bwMode="auto">
          <a:xfrm>
            <a:off x="0" y="1841326"/>
            <a:ext cx="12192000" cy="479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87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3C3C-8523-84EE-9E7C-D5115593C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BDD5D7-70EB-B182-5F90-5105631EF69B}"/>
              </a:ext>
            </a:extLst>
          </p:cNvPr>
          <p:cNvSpPr/>
          <p:nvPr/>
        </p:nvSpPr>
        <p:spPr>
          <a:xfrm>
            <a:off x="6536773" y="4397433"/>
            <a:ext cx="5655228" cy="948055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689C8-8612-A08F-37B8-8A2062AF43CC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DB0FF-6BAE-E4A8-775F-2D83262F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Aerosol-radiation interactions</a:t>
            </a:r>
          </a:p>
        </p:txBody>
      </p:sp>
      <p:pic>
        <p:nvPicPr>
          <p:cNvPr id="2050" name="Picture 2" descr="Aerosol–Radiation Interactions | SpringerLink">
            <a:extLst>
              <a:ext uri="{FF2B5EF4-FFF2-40B4-BE49-F238E27FC236}">
                <a16:creationId xmlns:a16="http://schemas.microsoft.com/office/drawing/2014/main" id="{84DE376F-DF95-E129-600B-E227CDA7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3" y="1850614"/>
            <a:ext cx="5647127" cy="36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1C8B65-12B5-518F-AC79-2276AC3F8DB6}"/>
              </a:ext>
            </a:extLst>
          </p:cNvPr>
          <p:cNvSpPr/>
          <p:nvPr/>
        </p:nvSpPr>
        <p:spPr>
          <a:xfrm>
            <a:off x="373211" y="5717046"/>
            <a:ext cx="467427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Boucher, O. (2015). Aerosol–Radiation Interactions. In: Atmospheric Aerosols. 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</a:t>
            </a: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Dordrecht. https://doi.org/10.1007/978-94-017-9649-1_8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39ECB7-45B9-F21D-41BC-6F6988CAFDA7}"/>
              </a:ext>
            </a:extLst>
          </p:cNvPr>
          <p:cNvSpPr/>
          <p:nvPr/>
        </p:nvSpPr>
        <p:spPr>
          <a:xfrm>
            <a:off x="3551722" y="2350007"/>
            <a:ext cx="2346158" cy="3223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CC257-E25E-59F0-DDD0-0D8649627D3E}"/>
              </a:ext>
            </a:extLst>
          </p:cNvPr>
          <p:cNvSpPr/>
          <p:nvPr/>
        </p:nvSpPr>
        <p:spPr>
          <a:xfrm>
            <a:off x="6536775" y="2752343"/>
            <a:ext cx="48936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aerosols reside </a:t>
            </a: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cloud layer…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8C9A5862-AEEC-ED36-7833-C8C5002E2739}"/>
              </a:ext>
            </a:extLst>
          </p:cNvPr>
          <p:cNvSpPr/>
          <p:nvPr/>
        </p:nvSpPr>
        <p:spPr>
          <a:xfrm>
            <a:off x="6536773" y="3429000"/>
            <a:ext cx="997883" cy="997883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6DB67B-DE80-A559-5BA4-020FB9DCAC6C}"/>
              </a:ext>
            </a:extLst>
          </p:cNvPr>
          <p:cNvSpPr/>
          <p:nvPr/>
        </p:nvSpPr>
        <p:spPr>
          <a:xfrm>
            <a:off x="8333711" y="459065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362421-B7E6-0C8F-7B8C-0BD07A9ECE31}"/>
              </a:ext>
            </a:extLst>
          </p:cNvPr>
          <p:cNvSpPr/>
          <p:nvPr/>
        </p:nvSpPr>
        <p:spPr>
          <a:xfrm>
            <a:off x="8129495" y="482535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AAED83-DCD7-B66A-A4F5-462234942442}"/>
              </a:ext>
            </a:extLst>
          </p:cNvPr>
          <p:cNvSpPr/>
          <p:nvPr/>
        </p:nvSpPr>
        <p:spPr>
          <a:xfrm>
            <a:off x="8448117" y="4939761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8691DA-D741-70E3-81D1-28169280B222}"/>
              </a:ext>
            </a:extLst>
          </p:cNvPr>
          <p:cNvSpPr/>
          <p:nvPr/>
        </p:nvSpPr>
        <p:spPr>
          <a:xfrm>
            <a:off x="8719389" y="4710949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806C82-E4CD-2D27-D19B-5652FD5C3173}"/>
              </a:ext>
            </a:extLst>
          </p:cNvPr>
          <p:cNvSpPr/>
          <p:nvPr/>
        </p:nvSpPr>
        <p:spPr>
          <a:xfrm>
            <a:off x="8935797" y="4996964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EFF2A4-49D6-4110-DDF1-9733B8959990}"/>
              </a:ext>
            </a:extLst>
          </p:cNvPr>
          <p:cNvSpPr/>
          <p:nvPr/>
        </p:nvSpPr>
        <p:spPr>
          <a:xfrm>
            <a:off x="9215986" y="446558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1887D32-71D9-6AA9-2E99-4B6C0CCEDBD6}"/>
              </a:ext>
            </a:extLst>
          </p:cNvPr>
          <p:cNvSpPr/>
          <p:nvPr/>
        </p:nvSpPr>
        <p:spPr>
          <a:xfrm rot="1502278">
            <a:off x="7527905" y="4303533"/>
            <a:ext cx="589895" cy="990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D50589-9589-AD6B-A5EA-43DB39E0F6EE}"/>
              </a:ext>
            </a:extLst>
          </p:cNvPr>
          <p:cNvSpPr/>
          <p:nvPr/>
        </p:nvSpPr>
        <p:spPr>
          <a:xfrm>
            <a:off x="9198849" y="4705065"/>
            <a:ext cx="114406" cy="1144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Cloud outline">
            <a:extLst>
              <a:ext uri="{FF2B5EF4-FFF2-40B4-BE49-F238E27FC236}">
                <a16:creationId xmlns:a16="http://schemas.microsoft.com/office/drawing/2014/main" id="{A5E17F34-9574-C955-34F1-129FC71C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6696" y="4348803"/>
            <a:ext cx="1266066" cy="1266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9C010E-ED95-B06C-B68A-2EF5966216D6}"/>
              </a:ext>
            </a:extLst>
          </p:cNvPr>
          <p:cNvSpPr/>
          <p:nvPr/>
        </p:nvSpPr>
        <p:spPr>
          <a:xfrm>
            <a:off x="9266652" y="5374152"/>
            <a:ext cx="229716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i="1" u="sng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burning off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ABA459-989F-AC65-6369-6C5CEDA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F7600-5808-DF32-3917-B410A5B419F9}"/>
              </a:ext>
            </a:extLst>
          </p:cNvPr>
          <p:cNvSpPr/>
          <p:nvPr/>
        </p:nvSpPr>
        <p:spPr>
          <a:xfrm>
            <a:off x="6605740" y="4760713"/>
            <a:ext cx="1375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zh-TW" altLang="en-US" sz="16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TW" sz="16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b="0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zh-TW" altLang="en-US" sz="1600" b="0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sz="1600" b="0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4B44-A1B8-1237-3B83-49BE2DE3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D38306-C380-35C6-3EC3-3478DC8F5206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085CF-D82D-572F-902A-404ACFC0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Aerosol-cloud interactions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2BE1B-73F9-7130-D579-2135693F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93" y="2266158"/>
            <a:ext cx="7085810" cy="35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328758-264C-F9E7-1E94-4080CCF0A0BF}"/>
              </a:ext>
            </a:extLst>
          </p:cNvPr>
          <p:cNvSpPr/>
          <p:nvPr/>
        </p:nvSpPr>
        <p:spPr>
          <a:xfrm>
            <a:off x="344423" y="5888950"/>
            <a:ext cx="115328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“Clouds in clean air are composed of a relatively small number of large droplets (left). Higher concentrations of aerosols can lead to a large number of small droplets (right). These clouds are typically more reflective (brighter). Original by Robert Simmon, NASA Earth Observatory.</a:t>
            </a:r>
            <a:r>
              <a:rPr lang="en-US" altLang="zh-TW" i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b="0" i="1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9E5A1-F05E-6C6B-B5FE-14C60C2D21FD}"/>
              </a:ext>
            </a:extLst>
          </p:cNvPr>
          <p:cNvSpPr txBox="1"/>
          <p:nvPr/>
        </p:nvSpPr>
        <p:spPr>
          <a:xfrm>
            <a:off x="344424" y="1708658"/>
            <a:ext cx="614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n w="0"/>
              </a:rPr>
              <a:t>Cloud albedo effect:</a:t>
            </a:r>
            <a:endParaRPr lang="en-US" altLang="zh-TW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6738F7-5D4C-E52E-406F-FE68E755E8C5}"/>
              </a:ext>
            </a:extLst>
          </p:cNvPr>
          <p:cNvSpPr/>
          <p:nvPr/>
        </p:nvSpPr>
        <p:spPr>
          <a:xfrm>
            <a:off x="850392" y="4071206"/>
            <a:ext cx="180754" cy="18075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91379F-0D4B-6005-816F-A69F05300188}"/>
              </a:ext>
            </a:extLst>
          </p:cNvPr>
          <p:cNvSpPr/>
          <p:nvPr/>
        </p:nvSpPr>
        <p:spPr>
          <a:xfrm>
            <a:off x="539496" y="4431646"/>
            <a:ext cx="180754" cy="18075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3DB5A4-34A3-DC97-1BC9-F9CF468B2CDE}"/>
              </a:ext>
            </a:extLst>
          </p:cNvPr>
          <p:cNvSpPr/>
          <p:nvPr/>
        </p:nvSpPr>
        <p:spPr>
          <a:xfrm>
            <a:off x="904193" y="4347219"/>
            <a:ext cx="180754" cy="18075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438B15-9267-F525-E592-5EDCB97C29C4}"/>
              </a:ext>
            </a:extLst>
          </p:cNvPr>
          <p:cNvSpPr/>
          <p:nvPr/>
        </p:nvSpPr>
        <p:spPr>
          <a:xfrm>
            <a:off x="1113442" y="4634732"/>
            <a:ext cx="180754" cy="18075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9C53ED-336F-15BE-806E-8577E190AE2A}"/>
              </a:ext>
            </a:extLst>
          </p:cNvPr>
          <p:cNvSpPr/>
          <p:nvPr/>
        </p:nvSpPr>
        <p:spPr>
          <a:xfrm>
            <a:off x="1284130" y="4126070"/>
            <a:ext cx="180754" cy="18075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loud outline">
            <a:extLst>
              <a:ext uri="{FF2B5EF4-FFF2-40B4-BE49-F238E27FC236}">
                <a16:creationId xmlns:a16="http://schemas.microsoft.com/office/drawing/2014/main" id="{C0B5201B-3930-90ED-59C7-CF06C3F52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4884" y="2021604"/>
            <a:ext cx="2528174" cy="252817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D6D119-82C3-5F9C-E4F5-45F8E87496E7}"/>
              </a:ext>
            </a:extLst>
          </p:cNvPr>
          <p:cNvCxnSpPr/>
          <p:nvPr/>
        </p:nvCxnSpPr>
        <p:spPr>
          <a:xfrm flipV="1">
            <a:off x="1546191" y="3641005"/>
            <a:ext cx="585216" cy="451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3C0923D-9EEC-7BAA-D99E-075BB5629219}"/>
              </a:ext>
            </a:extLst>
          </p:cNvPr>
          <p:cNvSpPr/>
          <p:nvPr/>
        </p:nvSpPr>
        <p:spPr>
          <a:xfrm>
            <a:off x="1518685" y="4195835"/>
            <a:ext cx="29903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Aerosols serve as cloud condensation nuclei (CCN).</a:t>
            </a:r>
            <a:endParaRPr lang="en-US" sz="2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AB6C82-7060-A18E-FFEC-AC350B32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86E34-4BCD-A737-C013-82A0522E8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35FC75-C0BE-0199-8080-AD044B79DB02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10848-2D8B-DC2A-4D04-A3540E13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Aerosol-cloud interactions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41825-62DA-8E08-F79D-D2CECABA7F45}"/>
              </a:ext>
            </a:extLst>
          </p:cNvPr>
          <p:cNvSpPr txBox="1"/>
          <p:nvPr/>
        </p:nvSpPr>
        <p:spPr>
          <a:xfrm>
            <a:off x="344424" y="1708658"/>
            <a:ext cx="614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cap="none" spc="0" dirty="0">
                <a:ln w="0"/>
                <a:solidFill>
                  <a:schemeClr val="tx1"/>
                </a:solidFill>
              </a:rPr>
              <a:t>Cloud albedo effect (example):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1F6ECE-F54B-6856-B97B-9CA0C5BB1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98" y="2303515"/>
            <a:ext cx="6385560" cy="4262937"/>
          </a:xfrm>
          <a:prstGeom prst="rect">
            <a:avLst/>
          </a:prstGeom>
        </p:spPr>
      </p:pic>
      <p:pic>
        <p:nvPicPr>
          <p:cNvPr id="15" name="Graphic 14" descr="Tug boat with solid fill">
            <a:extLst>
              <a:ext uri="{FF2B5EF4-FFF2-40B4-BE49-F238E27FC236}">
                <a16:creationId xmlns:a16="http://schemas.microsoft.com/office/drawing/2014/main" id="{39A976F6-F65A-705A-6E30-28D6EB9EB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9094" y="4554298"/>
            <a:ext cx="3532332" cy="2303702"/>
          </a:xfrm>
          <a:prstGeom prst="rect">
            <a:avLst/>
          </a:prstGeom>
        </p:spPr>
      </p:pic>
      <p:pic>
        <p:nvPicPr>
          <p:cNvPr id="22" name="Graphic 21" descr="Cloud with solid fill">
            <a:extLst>
              <a:ext uri="{FF2B5EF4-FFF2-40B4-BE49-F238E27FC236}">
                <a16:creationId xmlns:a16="http://schemas.microsoft.com/office/drawing/2014/main" id="{EA212BDC-7B5D-E852-5B0A-E761BDD5F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37563" y="3229481"/>
            <a:ext cx="2695600" cy="1589176"/>
          </a:xfrm>
          <a:prstGeom prst="rect">
            <a:avLst/>
          </a:prstGeom>
        </p:spPr>
      </p:pic>
      <p:pic>
        <p:nvPicPr>
          <p:cNvPr id="23" name="Graphic 22" descr="Cloud with solid fill">
            <a:extLst>
              <a:ext uri="{FF2B5EF4-FFF2-40B4-BE49-F238E27FC236}">
                <a16:creationId xmlns:a16="http://schemas.microsoft.com/office/drawing/2014/main" id="{369D4B4A-2D4A-CF49-4ADC-2C89910E3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0729" y="2776590"/>
            <a:ext cx="2695600" cy="1589176"/>
          </a:xfrm>
          <a:prstGeom prst="rect">
            <a:avLst/>
          </a:prstGeom>
        </p:spPr>
      </p:pic>
      <p:pic>
        <p:nvPicPr>
          <p:cNvPr id="24" name="Graphic 23" descr="Cloud with solid fill">
            <a:extLst>
              <a:ext uri="{FF2B5EF4-FFF2-40B4-BE49-F238E27FC236}">
                <a16:creationId xmlns:a16="http://schemas.microsoft.com/office/drawing/2014/main" id="{F71891BF-C5C0-F4E8-B554-58643BC05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698" y="3229481"/>
            <a:ext cx="2695600" cy="15891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0E93B5D-19DF-D470-881B-CAFE80E7A264}"/>
              </a:ext>
            </a:extLst>
          </p:cNvPr>
          <p:cNvSpPr/>
          <p:nvPr/>
        </p:nvSpPr>
        <p:spPr>
          <a:xfrm>
            <a:off x="3525193" y="4199031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D111F-29C9-081F-DF63-D31843A3AFE6}"/>
              </a:ext>
            </a:extLst>
          </p:cNvPr>
          <p:cNvSpPr/>
          <p:nvPr/>
        </p:nvSpPr>
        <p:spPr>
          <a:xfrm>
            <a:off x="3581292" y="4651922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9E3B1C-914B-66A7-FBFE-BD01B9BC2958}"/>
              </a:ext>
            </a:extLst>
          </p:cNvPr>
          <p:cNvSpPr/>
          <p:nvPr/>
        </p:nvSpPr>
        <p:spPr>
          <a:xfrm>
            <a:off x="4237630" y="4494813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31E069-BDC9-B0AA-E7DC-A3B90C7A2C71}"/>
              </a:ext>
            </a:extLst>
          </p:cNvPr>
          <p:cNvSpPr/>
          <p:nvPr/>
        </p:nvSpPr>
        <p:spPr>
          <a:xfrm>
            <a:off x="3798196" y="4468456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05D30F-C1FA-E315-F4A3-A29517AD2749}"/>
              </a:ext>
            </a:extLst>
          </p:cNvPr>
          <p:cNvSpPr/>
          <p:nvPr/>
        </p:nvSpPr>
        <p:spPr>
          <a:xfrm>
            <a:off x="3958931" y="4253895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655A4E-EF58-9D43-DDFD-FFF50029DA63}"/>
              </a:ext>
            </a:extLst>
          </p:cNvPr>
          <p:cNvSpPr/>
          <p:nvPr/>
        </p:nvSpPr>
        <p:spPr>
          <a:xfrm>
            <a:off x="4052426" y="4595822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0A6624-15B1-55ED-A0A1-F891213E5586}"/>
              </a:ext>
            </a:extLst>
          </p:cNvPr>
          <p:cNvSpPr/>
          <p:nvPr/>
        </p:nvSpPr>
        <p:spPr>
          <a:xfrm>
            <a:off x="3081496" y="4199031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E8A57-DA77-CE61-486E-1226FCF7730A}"/>
              </a:ext>
            </a:extLst>
          </p:cNvPr>
          <p:cNvSpPr txBox="1"/>
          <p:nvPr/>
        </p:nvSpPr>
        <p:spPr>
          <a:xfrm>
            <a:off x="870237" y="4422346"/>
            <a:ext cx="2547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i="1" u="sng" cap="none" spc="0" dirty="0">
                <a:ln w="0"/>
                <a:solidFill>
                  <a:srgbClr val="0070C0"/>
                </a:solidFill>
              </a:rPr>
              <a:t>Cloud brightening</a:t>
            </a:r>
            <a:endParaRPr lang="en-US" sz="2000" b="1" i="1" u="sng" dirty="0">
              <a:solidFill>
                <a:srgbClr val="0070C0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45EFF7-7294-6113-184B-9EF8CA4C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35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FB3C7-349B-AF51-2EFD-2610F65BA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CF374BB-D0B1-64B6-04A1-CA57C76A4A16}"/>
              </a:ext>
            </a:extLst>
          </p:cNvPr>
          <p:cNvSpPr/>
          <p:nvPr/>
        </p:nvSpPr>
        <p:spPr>
          <a:xfrm>
            <a:off x="1904136" y="4737476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85A337-78A6-4F33-1DE9-1B3B9236B748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90DC3-04E7-910A-096B-0D2F2EFF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Aerosol-cloud interactions</a:t>
            </a:r>
          </a:p>
        </p:txBody>
      </p:sp>
      <p:pic>
        <p:nvPicPr>
          <p:cNvPr id="3" name="Graphic 2" descr="Cloud with solid fill">
            <a:extLst>
              <a:ext uri="{FF2B5EF4-FFF2-40B4-BE49-F238E27FC236}">
                <a16:creationId xmlns:a16="http://schemas.microsoft.com/office/drawing/2014/main" id="{6D3CA3D8-DB73-4F17-FA85-1039EA90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962" y="3012161"/>
            <a:ext cx="3406574" cy="2120195"/>
          </a:xfrm>
          <a:prstGeom prst="rect">
            <a:avLst/>
          </a:prstGeom>
        </p:spPr>
      </p:pic>
      <p:sp>
        <p:nvSpPr>
          <p:cNvPr id="15" name="Arrow: Circular 14">
            <a:extLst>
              <a:ext uri="{FF2B5EF4-FFF2-40B4-BE49-F238E27FC236}">
                <a16:creationId xmlns:a16="http://schemas.microsoft.com/office/drawing/2014/main" id="{FDA253A6-B879-5C39-B574-CBFAC4B702FD}"/>
              </a:ext>
            </a:extLst>
          </p:cNvPr>
          <p:cNvSpPr/>
          <p:nvPr/>
        </p:nvSpPr>
        <p:spPr>
          <a:xfrm rot="7219945" flipH="1">
            <a:off x="936288" y="4307075"/>
            <a:ext cx="950957" cy="979686"/>
          </a:xfrm>
          <a:prstGeom prst="circularArrow">
            <a:avLst>
              <a:gd name="adj1" fmla="val 10078"/>
              <a:gd name="adj2" fmla="val 1142319"/>
              <a:gd name="adj3" fmla="val 20088107"/>
              <a:gd name="adj4" fmla="val 10800000"/>
              <a:gd name="adj5" fmla="val 12500"/>
            </a:avLst>
          </a:prstGeom>
          <a:solidFill>
            <a:schemeClr val="bg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FE1D13-8324-9613-0A8A-26D1D0B4842D}"/>
              </a:ext>
            </a:extLst>
          </p:cNvPr>
          <p:cNvSpPr/>
          <p:nvPr/>
        </p:nvSpPr>
        <p:spPr>
          <a:xfrm>
            <a:off x="552860" y="5021393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2F8410-525B-61D1-EF07-F3755C9D9323}"/>
              </a:ext>
            </a:extLst>
          </p:cNvPr>
          <p:cNvSpPr/>
          <p:nvPr/>
        </p:nvSpPr>
        <p:spPr>
          <a:xfrm>
            <a:off x="608959" y="5474284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4BCFBA-6A16-3087-5FD8-F2DB53A6C056}"/>
              </a:ext>
            </a:extLst>
          </p:cNvPr>
          <p:cNvSpPr/>
          <p:nvPr/>
        </p:nvSpPr>
        <p:spPr>
          <a:xfrm>
            <a:off x="1265297" y="5317175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F0A39-F3BF-A801-3E25-960D50E25769}"/>
              </a:ext>
            </a:extLst>
          </p:cNvPr>
          <p:cNvSpPr/>
          <p:nvPr/>
        </p:nvSpPr>
        <p:spPr>
          <a:xfrm>
            <a:off x="825863" y="5290818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98BD8F-F562-AC40-D63C-A5412686BB6A}"/>
              </a:ext>
            </a:extLst>
          </p:cNvPr>
          <p:cNvSpPr/>
          <p:nvPr/>
        </p:nvSpPr>
        <p:spPr>
          <a:xfrm>
            <a:off x="986598" y="5076257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85B494-40D4-A380-862D-569DDB7BB8D6}"/>
              </a:ext>
            </a:extLst>
          </p:cNvPr>
          <p:cNvSpPr/>
          <p:nvPr/>
        </p:nvSpPr>
        <p:spPr>
          <a:xfrm>
            <a:off x="1080093" y="5418184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1581C5-18CB-BB81-B415-57C90A55E3BF}"/>
              </a:ext>
            </a:extLst>
          </p:cNvPr>
          <p:cNvSpPr/>
          <p:nvPr/>
        </p:nvSpPr>
        <p:spPr>
          <a:xfrm>
            <a:off x="109163" y="5021393"/>
            <a:ext cx="112199" cy="11219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6875B7-46B4-0A63-F42B-4D7B2FD54915}"/>
              </a:ext>
            </a:extLst>
          </p:cNvPr>
          <p:cNvSpPr/>
          <p:nvPr/>
        </p:nvSpPr>
        <p:spPr>
          <a:xfrm>
            <a:off x="2197603" y="3820993"/>
            <a:ext cx="219456" cy="2401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7D3772-02FA-5CF1-48A3-E33284746FDB}"/>
              </a:ext>
            </a:extLst>
          </p:cNvPr>
          <p:cNvSpPr/>
          <p:nvPr/>
        </p:nvSpPr>
        <p:spPr>
          <a:xfrm>
            <a:off x="2863296" y="4072258"/>
            <a:ext cx="219456" cy="2401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6D5447F-D90F-57B8-1171-74DFADAF6DE9}"/>
              </a:ext>
            </a:extLst>
          </p:cNvPr>
          <p:cNvSpPr/>
          <p:nvPr/>
        </p:nvSpPr>
        <p:spPr>
          <a:xfrm>
            <a:off x="2399995" y="4236533"/>
            <a:ext cx="219456" cy="2401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96A9C2-EBD3-061E-F8A1-3A58835AA2E9}"/>
              </a:ext>
            </a:extLst>
          </p:cNvPr>
          <p:cNvSpPr/>
          <p:nvPr/>
        </p:nvSpPr>
        <p:spPr>
          <a:xfrm>
            <a:off x="1539782" y="4163519"/>
            <a:ext cx="219456" cy="2401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E6D922-3642-2D40-DDAC-A2F15CFEDA87}"/>
              </a:ext>
            </a:extLst>
          </p:cNvPr>
          <p:cNvSpPr/>
          <p:nvPr/>
        </p:nvSpPr>
        <p:spPr>
          <a:xfrm>
            <a:off x="3457656" y="4265301"/>
            <a:ext cx="219456" cy="2401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B54BF0-82A7-FF14-9FD7-B2C6BD9702CF}"/>
              </a:ext>
            </a:extLst>
          </p:cNvPr>
          <p:cNvSpPr/>
          <p:nvPr/>
        </p:nvSpPr>
        <p:spPr>
          <a:xfrm>
            <a:off x="3289295" y="4727297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5BD889-D2E4-02CA-36AB-05907B817DFE}"/>
              </a:ext>
            </a:extLst>
          </p:cNvPr>
          <p:cNvSpPr/>
          <p:nvPr/>
        </p:nvSpPr>
        <p:spPr>
          <a:xfrm>
            <a:off x="2182835" y="4988743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0D8FE3-AB2A-4796-254C-CEB733DD4255}"/>
              </a:ext>
            </a:extLst>
          </p:cNvPr>
          <p:cNvSpPr/>
          <p:nvPr/>
        </p:nvSpPr>
        <p:spPr>
          <a:xfrm>
            <a:off x="2577499" y="4823494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44DB351A-B51C-7A3F-4C53-D8A0F736B55D}"/>
              </a:ext>
            </a:extLst>
          </p:cNvPr>
          <p:cNvSpPr/>
          <p:nvPr/>
        </p:nvSpPr>
        <p:spPr>
          <a:xfrm>
            <a:off x="91835" y="1682752"/>
            <a:ext cx="1325827" cy="1325827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DDD7CB-9DBE-3460-C294-3507C63AEF32}"/>
              </a:ext>
            </a:extLst>
          </p:cNvPr>
          <p:cNvSpPr/>
          <p:nvPr/>
        </p:nvSpPr>
        <p:spPr>
          <a:xfrm>
            <a:off x="2931403" y="4885683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 descr="Cloud with solid fill">
            <a:extLst>
              <a:ext uri="{FF2B5EF4-FFF2-40B4-BE49-F238E27FC236}">
                <a16:creationId xmlns:a16="http://schemas.microsoft.com/office/drawing/2014/main" id="{E794F7D4-B661-DB65-F90D-0516BD75B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7686" y="3019991"/>
            <a:ext cx="3406574" cy="2120195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08BE6098-1BA1-6AE2-36E6-8680C777D3BB}"/>
              </a:ext>
            </a:extLst>
          </p:cNvPr>
          <p:cNvSpPr/>
          <p:nvPr/>
        </p:nvSpPr>
        <p:spPr>
          <a:xfrm rot="2950533">
            <a:off x="1315034" y="2831531"/>
            <a:ext cx="957277" cy="5331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3BEEFDC0-A627-CDC7-980C-57E75C14BDCF}"/>
              </a:ext>
            </a:extLst>
          </p:cNvPr>
          <p:cNvSpPr/>
          <p:nvPr/>
        </p:nvSpPr>
        <p:spPr>
          <a:xfrm rot="18900000">
            <a:off x="3032538" y="3059770"/>
            <a:ext cx="858098" cy="1935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D03214-3978-A04B-9A3D-FB75CC589CEB}"/>
              </a:ext>
            </a:extLst>
          </p:cNvPr>
          <p:cNvSpPr/>
          <p:nvPr/>
        </p:nvSpPr>
        <p:spPr>
          <a:xfrm>
            <a:off x="5899382" y="3820993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207E103-48A1-190D-0BEE-0A6D6D1BB627}"/>
              </a:ext>
            </a:extLst>
          </p:cNvPr>
          <p:cNvSpPr/>
          <p:nvPr/>
        </p:nvSpPr>
        <p:spPr>
          <a:xfrm>
            <a:off x="6565075" y="4072258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F8CC0E9-6ABB-88DE-5CC5-B65AC3D77BE5}"/>
              </a:ext>
            </a:extLst>
          </p:cNvPr>
          <p:cNvSpPr/>
          <p:nvPr/>
        </p:nvSpPr>
        <p:spPr>
          <a:xfrm>
            <a:off x="6101774" y="4236533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F20D39-94B1-50CA-9136-7E59B80DD43D}"/>
              </a:ext>
            </a:extLst>
          </p:cNvPr>
          <p:cNvSpPr/>
          <p:nvPr/>
        </p:nvSpPr>
        <p:spPr>
          <a:xfrm>
            <a:off x="5241561" y="4163519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80A3592-6BC9-10E9-F298-956F9749C7FE}"/>
              </a:ext>
            </a:extLst>
          </p:cNvPr>
          <p:cNvSpPr/>
          <p:nvPr/>
        </p:nvSpPr>
        <p:spPr>
          <a:xfrm>
            <a:off x="7159435" y="4265301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A2007A7-EC85-F4CC-5825-45A840BF0BAD}"/>
              </a:ext>
            </a:extLst>
          </p:cNvPr>
          <p:cNvSpPr/>
          <p:nvPr/>
        </p:nvSpPr>
        <p:spPr>
          <a:xfrm>
            <a:off x="5612155" y="4305712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CCD6AE5-72F0-F560-98B4-A8BBA743E56C}"/>
              </a:ext>
            </a:extLst>
          </p:cNvPr>
          <p:cNvSpPr/>
          <p:nvPr/>
        </p:nvSpPr>
        <p:spPr>
          <a:xfrm>
            <a:off x="6314532" y="3710066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289330C-540F-887A-D604-3CDBF40B7A9A}"/>
              </a:ext>
            </a:extLst>
          </p:cNvPr>
          <p:cNvSpPr/>
          <p:nvPr/>
        </p:nvSpPr>
        <p:spPr>
          <a:xfrm>
            <a:off x="7021821" y="3959352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336A9112-DE36-AFA1-A995-1AD537EC57B6}"/>
              </a:ext>
            </a:extLst>
          </p:cNvPr>
          <p:cNvSpPr/>
          <p:nvPr/>
        </p:nvSpPr>
        <p:spPr>
          <a:xfrm rot="2950533">
            <a:off x="5277559" y="2853669"/>
            <a:ext cx="957277" cy="5331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D0E1944-EF34-E442-2276-B19263CC8289}"/>
              </a:ext>
            </a:extLst>
          </p:cNvPr>
          <p:cNvSpPr/>
          <p:nvPr/>
        </p:nvSpPr>
        <p:spPr>
          <a:xfrm rot="18900000">
            <a:off x="6823331" y="3003800"/>
            <a:ext cx="858098" cy="2940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raphic 60" descr="Cloud with solid fill">
            <a:extLst>
              <a:ext uri="{FF2B5EF4-FFF2-40B4-BE49-F238E27FC236}">
                <a16:creationId xmlns:a16="http://schemas.microsoft.com/office/drawing/2014/main" id="{C2108095-C42F-C0A4-16E1-FB97B6755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4477" y="3022503"/>
            <a:ext cx="3406574" cy="2120195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6F549D2B-F271-4BBF-432E-A8EC6E918D31}"/>
              </a:ext>
            </a:extLst>
          </p:cNvPr>
          <p:cNvSpPr/>
          <p:nvPr/>
        </p:nvSpPr>
        <p:spPr>
          <a:xfrm>
            <a:off x="10016173" y="3823505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E075FB7-4F07-0E03-E672-F82643E252FD}"/>
              </a:ext>
            </a:extLst>
          </p:cNvPr>
          <p:cNvSpPr/>
          <p:nvPr/>
        </p:nvSpPr>
        <p:spPr>
          <a:xfrm>
            <a:off x="10681866" y="4074770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6FF1F7A-2772-FF80-725A-01770C70DA7F}"/>
              </a:ext>
            </a:extLst>
          </p:cNvPr>
          <p:cNvSpPr/>
          <p:nvPr/>
        </p:nvSpPr>
        <p:spPr>
          <a:xfrm>
            <a:off x="10218565" y="4239045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719513C-91AC-4396-A5DB-A7B3CBB08E5F}"/>
              </a:ext>
            </a:extLst>
          </p:cNvPr>
          <p:cNvSpPr/>
          <p:nvPr/>
        </p:nvSpPr>
        <p:spPr>
          <a:xfrm>
            <a:off x="9358352" y="4166031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D328487-8CEF-ACA3-8AEE-191CBEB88FB7}"/>
              </a:ext>
            </a:extLst>
          </p:cNvPr>
          <p:cNvSpPr/>
          <p:nvPr/>
        </p:nvSpPr>
        <p:spPr>
          <a:xfrm>
            <a:off x="11276226" y="4267813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0F47518-8566-3D8B-B49D-072317028950}"/>
              </a:ext>
            </a:extLst>
          </p:cNvPr>
          <p:cNvSpPr/>
          <p:nvPr/>
        </p:nvSpPr>
        <p:spPr>
          <a:xfrm>
            <a:off x="9728946" y="4308224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7D99AC9-BDBE-705C-34D4-AB43218B2733}"/>
              </a:ext>
            </a:extLst>
          </p:cNvPr>
          <p:cNvSpPr/>
          <p:nvPr/>
        </p:nvSpPr>
        <p:spPr>
          <a:xfrm>
            <a:off x="10431323" y="3712578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5518CD5-3B46-66C7-EE2A-A7429B5BB7C0}"/>
              </a:ext>
            </a:extLst>
          </p:cNvPr>
          <p:cNvSpPr/>
          <p:nvPr/>
        </p:nvSpPr>
        <p:spPr>
          <a:xfrm>
            <a:off x="11138612" y="3961864"/>
            <a:ext cx="126441" cy="13835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07984E4B-5749-D02F-E789-0892FDC44A7D}"/>
              </a:ext>
            </a:extLst>
          </p:cNvPr>
          <p:cNvSpPr/>
          <p:nvPr/>
        </p:nvSpPr>
        <p:spPr>
          <a:xfrm rot="2950533">
            <a:off x="9394350" y="2856181"/>
            <a:ext cx="957277" cy="5331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3668E1D0-FEE3-AB61-D82E-DFE46CBBF28D}"/>
              </a:ext>
            </a:extLst>
          </p:cNvPr>
          <p:cNvSpPr/>
          <p:nvPr/>
        </p:nvSpPr>
        <p:spPr>
          <a:xfrm rot="18900000">
            <a:off x="10940122" y="3006312"/>
            <a:ext cx="858098" cy="2940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Clock with solid fill">
            <a:extLst>
              <a:ext uri="{FF2B5EF4-FFF2-40B4-BE49-F238E27FC236}">
                <a16:creationId xmlns:a16="http://schemas.microsoft.com/office/drawing/2014/main" id="{DD3EE23F-67B6-AEE4-F1AE-AD4BDF07B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31697" y="4552262"/>
            <a:ext cx="914400" cy="914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5658CB1-ED33-1541-50D9-1F3A6DDE4E06}"/>
              </a:ext>
            </a:extLst>
          </p:cNvPr>
          <p:cNvSpPr txBox="1"/>
          <p:nvPr/>
        </p:nvSpPr>
        <p:spPr>
          <a:xfrm>
            <a:off x="4910276" y="1893358"/>
            <a:ext cx="2916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cap="none" spc="0" dirty="0">
                <a:ln w="0"/>
                <a:solidFill>
                  <a:schemeClr val="tx1"/>
                </a:solidFill>
              </a:rPr>
              <a:t>Cloud </a:t>
            </a:r>
            <a:r>
              <a:rPr lang="en-US" altLang="zh-TW" sz="2400" dirty="0">
                <a:ln w="0"/>
              </a:rPr>
              <a:t>albedo effect</a:t>
            </a:r>
            <a:endParaRPr lang="en-US" altLang="zh-TW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B1CBA52-68A5-C459-8CEF-C93DB7A0A915}"/>
              </a:ext>
            </a:extLst>
          </p:cNvPr>
          <p:cNvSpPr txBox="1"/>
          <p:nvPr/>
        </p:nvSpPr>
        <p:spPr>
          <a:xfrm>
            <a:off x="4760716" y="5713316"/>
            <a:ext cx="3234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ln w="0"/>
              </a:rPr>
              <a:t>Smaller cloud drop sizes</a:t>
            </a:r>
          </a:p>
          <a:p>
            <a:pPr algn="ctr"/>
            <a:br>
              <a:rPr lang="en-US" altLang="zh-TW" sz="2000" dirty="0">
                <a:ln w="0"/>
              </a:rPr>
            </a:br>
            <a:r>
              <a:rPr lang="en-US" altLang="zh-TW" sz="2000" dirty="0">
                <a:ln w="0"/>
              </a:rPr>
              <a:t>Enhanced cloud albedo</a:t>
            </a:r>
            <a:r>
              <a:rPr lang="zh-TW" altLang="en-US" sz="2000" dirty="0">
                <a:ln w="0"/>
              </a:rPr>
              <a:t> </a:t>
            </a:r>
            <a:endParaRPr lang="en-US" altLang="zh-TW" sz="2000" dirty="0">
              <a:ln w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9B2A746-CFFE-0AD3-F49D-088EA1A7B37E}"/>
              </a:ext>
            </a:extLst>
          </p:cNvPr>
          <p:cNvCxnSpPr/>
          <p:nvPr/>
        </p:nvCxnSpPr>
        <p:spPr>
          <a:xfrm>
            <a:off x="6368445" y="6089904"/>
            <a:ext cx="0" cy="265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C010A5E-5CF6-ECBD-3328-F770C443B87D}"/>
              </a:ext>
            </a:extLst>
          </p:cNvPr>
          <p:cNvCxnSpPr>
            <a:cxnSpLocks/>
          </p:cNvCxnSpPr>
          <p:nvPr/>
        </p:nvCxnSpPr>
        <p:spPr>
          <a:xfrm>
            <a:off x="7994788" y="5948172"/>
            <a:ext cx="1813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86714CE-ACA1-D2C0-2EE8-A980FB5F7796}"/>
              </a:ext>
            </a:extLst>
          </p:cNvPr>
          <p:cNvSpPr txBox="1"/>
          <p:nvPr/>
        </p:nvSpPr>
        <p:spPr>
          <a:xfrm>
            <a:off x="9965453" y="5740226"/>
            <a:ext cx="2014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ln w="0"/>
              </a:rPr>
              <a:t>Longer cloud lifetime!!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1D177DB-6194-F73E-61E1-3D808091FD25}"/>
              </a:ext>
            </a:extLst>
          </p:cNvPr>
          <p:cNvSpPr/>
          <p:nvPr/>
        </p:nvSpPr>
        <p:spPr>
          <a:xfrm>
            <a:off x="7738788" y="5980192"/>
            <a:ext cx="23256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suppress collision-coalescence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BFD070D-2AA5-09E9-D362-6E2EB5AD23C5}"/>
              </a:ext>
            </a:extLst>
          </p:cNvPr>
          <p:cNvSpPr txBox="1"/>
          <p:nvPr/>
        </p:nvSpPr>
        <p:spPr>
          <a:xfrm>
            <a:off x="9135454" y="1910495"/>
            <a:ext cx="2916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cap="none" spc="0" dirty="0">
                <a:ln w="0"/>
                <a:solidFill>
                  <a:schemeClr val="tx1"/>
                </a:solidFill>
              </a:rPr>
              <a:t>Cloud lifetime</a:t>
            </a:r>
            <a:r>
              <a:rPr lang="en-US" altLang="zh-TW" sz="2400" dirty="0">
                <a:ln w="0"/>
              </a:rPr>
              <a:t> effect</a:t>
            </a:r>
            <a:endParaRPr lang="en-US" altLang="zh-TW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78ED88F-618A-C344-D2FD-98F93CFA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23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A8E226-C255-CF5B-CA4E-E188B535FB0F}"/>
              </a:ext>
            </a:extLst>
          </p:cNvPr>
          <p:cNvSpPr/>
          <p:nvPr/>
        </p:nvSpPr>
        <p:spPr>
          <a:xfrm>
            <a:off x="9955521" y="4865109"/>
            <a:ext cx="66791" cy="25833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6F9AE3-9E7E-67B8-25E6-7C748ACE0030}"/>
              </a:ext>
            </a:extLst>
          </p:cNvPr>
          <p:cNvSpPr/>
          <p:nvPr/>
        </p:nvSpPr>
        <p:spPr>
          <a:xfrm>
            <a:off x="11340680" y="4854930"/>
            <a:ext cx="66791" cy="25833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B1F07D-9E47-248E-A74C-BE50D72C9CD5}"/>
              </a:ext>
            </a:extLst>
          </p:cNvPr>
          <p:cNvSpPr/>
          <p:nvPr/>
        </p:nvSpPr>
        <p:spPr>
          <a:xfrm>
            <a:off x="10234220" y="5116376"/>
            <a:ext cx="66791" cy="25833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0A0A78-EB48-3FF5-E37B-592634DD39BA}"/>
              </a:ext>
            </a:extLst>
          </p:cNvPr>
          <p:cNvSpPr/>
          <p:nvPr/>
        </p:nvSpPr>
        <p:spPr>
          <a:xfrm>
            <a:off x="10628884" y="4951127"/>
            <a:ext cx="66791" cy="25833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36DC7E-D0C8-4845-DF61-C9E78CBA6BE9}"/>
              </a:ext>
            </a:extLst>
          </p:cNvPr>
          <p:cNvSpPr/>
          <p:nvPr/>
        </p:nvSpPr>
        <p:spPr>
          <a:xfrm>
            <a:off x="10982788" y="5013316"/>
            <a:ext cx="66791" cy="25833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9D11F0-DDDE-CB9A-4FA0-81D4D46454AD}"/>
              </a:ext>
            </a:extLst>
          </p:cNvPr>
          <p:cNvSpPr/>
          <p:nvPr/>
        </p:nvSpPr>
        <p:spPr>
          <a:xfrm>
            <a:off x="5651955" y="4840859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7E15C2-1453-C182-4FBD-1654E5DBD553}"/>
              </a:ext>
            </a:extLst>
          </p:cNvPr>
          <p:cNvSpPr/>
          <p:nvPr/>
        </p:nvSpPr>
        <p:spPr>
          <a:xfrm>
            <a:off x="7037114" y="4830680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DCBB7D-871B-5D5A-985D-6DA37DE1C3B0}"/>
              </a:ext>
            </a:extLst>
          </p:cNvPr>
          <p:cNvSpPr/>
          <p:nvPr/>
        </p:nvSpPr>
        <p:spPr>
          <a:xfrm>
            <a:off x="5930654" y="5092126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60E345-2AC2-A723-65B4-AD407E90ED72}"/>
              </a:ext>
            </a:extLst>
          </p:cNvPr>
          <p:cNvSpPr/>
          <p:nvPr/>
        </p:nvSpPr>
        <p:spPr>
          <a:xfrm>
            <a:off x="6325318" y="4926877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0FE763-2A9E-9454-54D4-4635F221A660}"/>
              </a:ext>
            </a:extLst>
          </p:cNvPr>
          <p:cNvSpPr/>
          <p:nvPr/>
        </p:nvSpPr>
        <p:spPr>
          <a:xfrm>
            <a:off x="6679222" y="4989066"/>
            <a:ext cx="106749" cy="412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88AF-127B-026F-1BD1-65E8EB534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CBD32D2-12ED-3696-A440-8CC8623C3125}"/>
              </a:ext>
            </a:extLst>
          </p:cNvPr>
          <p:cNvSpPr/>
          <p:nvPr/>
        </p:nvSpPr>
        <p:spPr>
          <a:xfrm>
            <a:off x="4636992" y="-28791"/>
            <a:ext cx="7555007" cy="18931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FAA6BA-EE9B-16F5-139B-9DE8E38C2C2F}"/>
              </a:ext>
            </a:extLst>
          </p:cNvPr>
          <p:cNvSpPr/>
          <p:nvPr/>
        </p:nvSpPr>
        <p:spPr>
          <a:xfrm>
            <a:off x="-1" y="-30982"/>
            <a:ext cx="4856623" cy="189315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AB462CBC-3587-2DE9-514F-2DA3D3467DE4}"/>
              </a:ext>
            </a:extLst>
          </p:cNvPr>
          <p:cNvSpPr/>
          <p:nvPr/>
        </p:nvSpPr>
        <p:spPr>
          <a:xfrm>
            <a:off x="925577" y="2108137"/>
            <a:ext cx="1141389" cy="1141389"/>
          </a:xfrm>
          <a:prstGeom prst="su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7A5002-6B71-37C7-4515-1B6AF7AA9322}"/>
              </a:ext>
            </a:extLst>
          </p:cNvPr>
          <p:cNvCxnSpPr>
            <a:cxnSpLocks/>
          </p:cNvCxnSpPr>
          <p:nvPr/>
        </p:nvCxnSpPr>
        <p:spPr>
          <a:xfrm>
            <a:off x="1143340" y="3514808"/>
            <a:ext cx="9756931" cy="4062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80E4FD7-325C-5031-4174-C2A9CF78D382}"/>
              </a:ext>
            </a:extLst>
          </p:cNvPr>
          <p:cNvSpPr/>
          <p:nvPr/>
        </p:nvSpPr>
        <p:spPr>
          <a:xfrm>
            <a:off x="9634086" y="3201442"/>
            <a:ext cx="188389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of the atmosphere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11A9EE-3CB9-1C5A-5D16-FF0A40858DC2}"/>
              </a:ext>
            </a:extLst>
          </p:cNvPr>
          <p:cNvSpPr/>
          <p:nvPr/>
        </p:nvSpPr>
        <p:spPr>
          <a:xfrm>
            <a:off x="1759036" y="4323967"/>
            <a:ext cx="64199" cy="641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B27BF8-6FCF-928C-ED33-216B26BC8F12}"/>
              </a:ext>
            </a:extLst>
          </p:cNvPr>
          <p:cNvSpPr/>
          <p:nvPr/>
        </p:nvSpPr>
        <p:spPr>
          <a:xfrm>
            <a:off x="1790944" y="4566237"/>
            <a:ext cx="64199" cy="641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F4DFF6-E8C2-0F77-422B-2F133A2BA13E}"/>
              </a:ext>
            </a:extLst>
          </p:cNvPr>
          <p:cNvSpPr/>
          <p:nvPr/>
        </p:nvSpPr>
        <p:spPr>
          <a:xfrm>
            <a:off x="2011911" y="4332920"/>
            <a:ext cx="64199" cy="641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DCF94B-9198-2C8B-3060-3E6CB4A6922B}"/>
              </a:ext>
            </a:extLst>
          </p:cNvPr>
          <p:cNvSpPr/>
          <p:nvPr/>
        </p:nvSpPr>
        <p:spPr>
          <a:xfrm>
            <a:off x="1694837" y="4457430"/>
            <a:ext cx="64199" cy="641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D6D216-87AF-2ECF-C366-A9A097DB5D42}"/>
              </a:ext>
            </a:extLst>
          </p:cNvPr>
          <p:cNvSpPr/>
          <p:nvPr/>
        </p:nvSpPr>
        <p:spPr>
          <a:xfrm>
            <a:off x="1767814" y="4672641"/>
            <a:ext cx="64199" cy="641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6798BE-A095-83B2-6A96-B6F7AC571806}"/>
              </a:ext>
            </a:extLst>
          </p:cNvPr>
          <p:cNvSpPr/>
          <p:nvPr/>
        </p:nvSpPr>
        <p:spPr>
          <a:xfrm>
            <a:off x="2158406" y="4521629"/>
            <a:ext cx="64199" cy="641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A6BFAB-4EE1-FC76-97B7-C968F255462C}"/>
              </a:ext>
            </a:extLst>
          </p:cNvPr>
          <p:cNvCxnSpPr>
            <a:cxnSpLocks/>
          </p:cNvCxnSpPr>
          <p:nvPr/>
        </p:nvCxnSpPr>
        <p:spPr>
          <a:xfrm>
            <a:off x="1903811" y="4183577"/>
            <a:ext cx="115749" cy="7481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FCE2CF8-79E7-9D3C-F1D3-356A35B4CB44}"/>
              </a:ext>
            </a:extLst>
          </p:cNvPr>
          <p:cNvSpPr/>
          <p:nvPr/>
        </p:nvSpPr>
        <p:spPr>
          <a:xfrm>
            <a:off x="1612549" y="4617843"/>
            <a:ext cx="64199" cy="641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604384-AB03-2D68-D6AA-7C3E3333CACA}"/>
              </a:ext>
            </a:extLst>
          </p:cNvPr>
          <p:cNvCxnSpPr>
            <a:cxnSpLocks/>
          </p:cNvCxnSpPr>
          <p:nvPr/>
        </p:nvCxnSpPr>
        <p:spPr>
          <a:xfrm flipV="1">
            <a:off x="1922800" y="3258670"/>
            <a:ext cx="404857" cy="915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CCB832-6A29-9E29-E1B6-947503610495}"/>
              </a:ext>
            </a:extLst>
          </p:cNvPr>
          <p:cNvCxnSpPr>
            <a:cxnSpLocks/>
          </p:cNvCxnSpPr>
          <p:nvPr/>
        </p:nvCxnSpPr>
        <p:spPr>
          <a:xfrm>
            <a:off x="1123909" y="5086814"/>
            <a:ext cx="977636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3A220B3-7C5A-CD9E-E7B2-29B04A9D8579}"/>
              </a:ext>
            </a:extLst>
          </p:cNvPr>
          <p:cNvSpPr/>
          <p:nvPr/>
        </p:nvSpPr>
        <p:spPr>
          <a:xfrm>
            <a:off x="2310174" y="4795000"/>
            <a:ext cx="7328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FB6237-D682-7987-697E-2154F459EC68}"/>
              </a:ext>
            </a:extLst>
          </p:cNvPr>
          <p:cNvSpPr/>
          <p:nvPr/>
        </p:nvSpPr>
        <p:spPr>
          <a:xfrm>
            <a:off x="1013842" y="5146452"/>
            <a:ext cx="16363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Scattering &amp; absorption of radiation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2E3EF9-8D5B-2DA5-A8A1-CE991EE310BF}"/>
              </a:ext>
            </a:extLst>
          </p:cNvPr>
          <p:cNvGrpSpPr/>
          <p:nvPr/>
        </p:nvGrpSpPr>
        <p:grpSpPr>
          <a:xfrm>
            <a:off x="3068891" y="3663648"/>
            <a:ext cx="1392475" cy="1350435"/>
            <a:chOff x="2798634" y="3374386"/>
            <a:chExt cx="1392475" cy="1350435"/>
          </a:xfrm>
        </p:grpSpPr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40AB1D9B-7192-CF97-A2B7-8C79AFC13345}"/>
                </a:ext>
              </a:extLst>
            </p:cNvPr>
            <p:cNvSpPr/>
            <p:nvPr/>
          </p:nvSpPr>
          <p:spPr>
            <a:xfrm>
              <a:off x="2798634" y="3374386"/>
              <a:ext cx="1392475" cy="795540"/>
            </a:xfrm>
            <a:prstGeom prst="cloud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72B54D-A507-2256-145C-107E66277742}"/>
                </a:ext>
              </a:extLst>
            </p:cNvPr>
            <p:cNvSpPr/>
            <p:nvPr/>
          </p:nvSpPr>
          <p:spPr>
            <a:xfrm>
              <a:off x="3014363" y="3490902"/>
              <a:ext cx="209554" cy="2184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1F7A70D-A5F8-C08E-DF98-7FBB489451A9}"/>
                </a:ext>
              </a:extLst>
            </p:cNvPr>
            <p:cNvSpPr/>
            <p:nvPr/>
          </p:nvSpPr>
          <p:spPr>
            <a:xfrm>
              <a:off x="3190171" y="3816236"/>
              <a:ext cx="209554" cy="2184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64FD29-BBFF-EA86-33AE-69E42696E6DA}"/>
                </a:ext>
              </a:extLst>
            </p:cNvPr>
            <p:cNvSpPr/>
            <p:nvPr/>
          </p:nvSpPr>
          <p:spPr>
            <a:xfrm>
              <a:off x="3404933" y="3587169"/>
              <a:ext cx="209554" cy="2184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B0E0E72-54A7-667E-BA78-6DAC4F9C1EE0}"/>
                </a:ext>
              </a:extLst>
            </p:cNvPr>
            <p:cNvSpPr/>
            <p:nvPr/>
          </p:nvSpPr>
          <p:spPr>
            <a:xfrm>
              <a:off x="3789551" y="3418741"/>
              <a:ext cx="209554" cy="2184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7BC4E5-DAA5-F130-A340-9CF8DD3E4490}"/>
                </a:ext>
              </a:extLst>
            </p:cNvPr>
            <p:cNvCxnSpPr>
              <a:cxnSpLocks/>
            </p:cNvCxnSpPr>
            <p:nvPr/>
          </p:nvCxnSpPr>
          <p:spPr>
            <a:xfrm>
              <a:off x="3014363" y="4130810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6D0113-13BE-34E9-9482-D15170F25686}"/>
                </a:ext>
              </a:extLst>
            </p:cNvPr>
            <p:cNvCxnSpPr>
              <a:cxnSpLocks/>
            </p:cNvCxnSpPr>
            <p:nvPr/>
          </p:nvCxnSpPr>
          <p:spPr>
            <a:xfrm>
              <a:off x="3217712" y="4224000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1DB8BB-7035-B171-5F94-D121DEC891B5}"/>
                </a:ext>
              </a:extLst>
            </p:cNvPr>
            <p:cNvCxnSpPr>
              <a:cxnSpLocks/>
            </p:cNvCxnSpPr>
            <p:nvPr/>
          </p:nvCxnSpPr>
          <p:spPr>
            <a:xfrm>
              <a:off x="3390581" y="4227890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E45D839-9D70-F435-7E1A-359E8F9FB28A}"/>
                </a:ext>
              </a:extLst>
            </p:cNvPr>
            <p:cNvCxnSpPr>
              <a:cxnSpLocks/>
            </p:cNvCxnSpPr>
            <p:nvPr/>
          </p:nvCxnSpPr>
          <p:spPr>
            <a:xfrm>
              <a:off x="3582164" y="4232367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D48121B-0E5C-B5EA-0E84-3E8CCB801ACE}"/>
                </a:ext>
              </a:extLst>
            </p:cNvPr>
            <p:cNvCxnSpPr>
              <a:cxnSpLocks/>
            </p:cNvCxnSpPr>
            <p:nvPr/>
          </p:nvCxnSpPr>
          <p:spPr>
            <a:xfrm>
              <a:off x="3762119" y="4144606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613AB1-C0A7-1771-6C8B-344E410F907B}"/>
                </a:ext>
              </a:extLst>
            </p:cNvPr>
            <p:cNvCxnSpPr>
              <a:cxnSpLocks/>
            </p:cNvCxnSpPr>
            <p:nvPr/>
          </p:nvCxnSpPr>
          <p:spPr>
            <a:xfrm>
              <a:off x="3925953" y="4168168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0658479-189F-94C5-1A0B-01D1DF86F0BB}"/>
                </a:ext>
              </a:extLst>
            </p:cNvPr>
            <p:cNvCxnSpPr>
              <a:cxnSpLocks/>
            </p:cNvCxnSpPr>
            <p:nvPr/>
          </p:nvCxnSpPr>
          <p:spPr>
            <a:xfrm>
              <a:off x="4078353" y="3982240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FF942F-3F07-6335-65C9-BCE2049CAC42}"/>
                </a:ext>
              </a:extLst>
            </p:cNvPr>
            <p:cNvCxnSpPr>
              <a:cxnSpLocks/>
            </p:cNvCxnSpPr>
            <p:nvPr/>
          </p:nvCxnSpPr>
          <p:spPr>
            <a:xfrm>
              <a:off x="3111899" y="4356362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B928F0-0F1E-4828-CBF4-8E1CDC0A1B17}"/>
                </a:ext>
              </a:extLst>
            </p:cNvPr>
            <p:cNvCxnSpPr>
              <a:cxnSpLocks/>
            </p:cNvCxnSpPr>
            <p:nvPr/>
          </p:nvCxnSpPr>
          <p:spPr>
            <a:xfrm>
              <a:off x="3322380" y="4444721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8F5FC4-BD04-CBCE-6FAC-8E3E38983551}"/>
                </a:ext>
              </a:extLst>
            </p:cNvPr>
            <p:cNvCxnSpPr>
              <a:cxnSpLocks/>
            </p:cNvCxnSpPr>
            <p:nvPr/>
          </p:nvCxnSpPr>
          <p:spPr>
            <a:xfrm>
              <a:off x="3493068" y="4423385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D1D7001-604C-D96F-083B-E963D52F8D6E}"/>
                </a:ext>
              </a:extLst>
            </p:cNvPr>
            <p:cNvCxnSpPr>
              <a:cxnSpLocks/>
            </p:cNvCxnSpPr>
            <p:nvPr/>
          </p:nvCxnSpPr>
          <p:spPr>
            <a:xfrm>
              <a:off x="4093524" y="4292321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0D895D1-CC66-4F3B-4763-14165BDF12CF}"/>
                </a:ext>
              </a:extLst>
            </p:cNvPr>
            <p:cNvCxnSpPr>
              <a:cxnSpLocks/>
            </p:cNvCxnSpPr>
            <p:nvPr/>
          </p:nvCxnSpPr>
          <p:spPr>
            <a:xfrm>
              <a:off x="3770436" y="4408145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678663-ECE3-8B28-9E9A-792A27126EC9}"/>
                </a:ext>
              </a:extLst>
            </p:cNvPr>
            <p:cNvCxnSpPr>
              <a:cxnSpLocks/>
            </p:cNvCxnSpPr>
            <p:nvPr/>
          </p:nvCxnSpPr>
          <p:spPr>
            <a:xfrm>
              <a:off x="3931980" y="4487393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74B3CA-A244-72CF-A4CC-5535EA5215B8}"/>
                </a:ext>
              </a:extLst>
            </p:cNvPr>
            <p:cNvCxnSpPr>
              <a:cxnSpLocks/>
            </p:cNvCxnSpPr>
            <p:nvPr/>
          </p:nvCxnSpPr>
          <p:spPr>
            <a:xfrm>
              <a:off x="3611940" y="4523969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E6A6C8-7647-7D3F-8A8B-A0F4046EB053}"/>
                </a:ext>
              </a:extLst>
            </p:cNvPr>
            <p:cNvCxnSpPr>
              <a:cxnSpLocks/>
            </p:cNvCxnSpPr>
            <p:nvPr/>
          </p:nvCxnSpPr>
          <p:spPr>
            <a:xfrm>
              <a:off x="3209435" y="4527050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7DD940A-2434-85C5-1DB6-712777FACDB6}"/>
                </a:ext>
              </a:extLst>
            </p:cNvPr>
            <p:cNvCxnSpPr>
              <a:cxnSpLocks/>
            </p:cNvCxnSpPr>
            <p:nvPr/>
          </p:nvCxnSpPr>
          <p:spPr>
            <a:xfrm>
              <a:off x="2989979" y="4508762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0396B56-65F7-45A3-8015-136FB0E9A01E}"/>
                </a:ext>
              </a:extLst>
            </p:cNvPr>
            <p:cNvSpPr/>
            <p:nvPr/>
          </p:nvSpPr>
          <p:spPr>
            <a:xfrm>
              <a:off x="3703878" y="3694238"/>
              <a:ext cx="209554" cy="2184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2ED9A3EF-7BE5-35BC-C4D2-0FC3A2318AA9}"/>
              </a:ext>
            </a:extLst>
          </p:cNvPr>
          <p:cNvSpPr/>
          <p:nvPr/>
        </p:nvSpPr>
        <p:spPr>
          <a:xfrm>
            <a:off x="2728624" y="5174165"/>
            <a:ext cx="210268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6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Unperturbed clouds</a:t>
            </a:r>
            <a:endParaRPr lang="en-US" sz="16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16E4B73-3F59-38A6-F876-6BBB97A9426F}"/>
              </a:ext>
            </a:extLst>
          </p:cNvPr>
          <p:cNvCxnSpPr/>
          <p:nvPr/>
        </p:nvCxnSpPr>
        <p:spPr>
          <a:xfrm>
            <a:off x="1596855" y="3332446"/>
            <a:ext cx="303642" cy="8511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A004BA-9281-7DAB-4F76-A8F2301FD332}"/>
              </a:ext>
            </a:extLst>
          </p:cNvPr>
          <p:cNvCxnSpPr>
            <a:cxnSpLocks/>
          </p:cNvCxnSpPr>
          <p:nvPr/>
        </p:nvCxnSpPr>
        <p:spPr>
          <a:xfrm>
            <a:off x="3468615" y="3184927"/>
            <a:ext cx="192223" cy="5791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BA63852-8D23-DD60-682B-0DB6A9B440EA}"/>
              </a:ext>
            </a:extLst>
          </p:cNvPr>
          <p:cNvCxnSpPr/>
          <p:nvPr/>
        </p:nvCxnSpPr>
        <p:spPr>
          <a:xfrm flipV="1">
            <a:off x="3651694" y="3267814"/>
            <a:ext cx="221359" cy="4993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loud 83">
            <a:extLst>
              <a:ext uri="{FF2B5EF4-FFF2-40B4-BE49-F238E27FC236}">
                <a16:creationId xmlns:a16="http://schemas.microsoft.com/office/drawing/2014/main" id="{247A1FC5-B0C0-E5D2-960F-2F2F5B91B699}"/>
              </a:ext>
            </a:extLst>
          </p:cNvPr>
          <p:cNvSpPr/>
          <p:nvPr/>
        </p:nvSpPr>
        <p:spPr>
          <a:xfrm>
            <a:off x="5156057" y="3662978"/>
            <a:ext cx="1392475" cy="795540"/>
          </a:xfrm>
          <a:prstGeom prst="cloud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F95CD5F-3F9B-8081-D0DE-E3B6B0BB14A2}"/>
              </a:ext>
            </a:extLst>
          </p:cNvPr>
          <p:cNvSpPr/>
          <p:nvPr/>
        </p:nvSpPr>
        <p:spPr>
          <a:xfrm>
            <a:off x="5371786" y="3779494"/>
            <a:ext cx="138911" cy="144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5FD578A-4FE3-D16E-027A-FCB84AF7AC8B}"/>
              </a:ext>
            </a:extLst>
          </p:cNvPr>
          <p:cNvSpPr/>
          <p:nvPr/>
        </p:nvSpPr>
        <p:spPr>
          <a:xfrm>
            <a:off x="5314636" y="4046194"/>
            <a:ext cx="138911" cy="144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F0818D2-5A81-B387-40BC-B137B2A2F692}"/>
              </a:ext>
            </a:extLst>
          </p:cNvPr>
          <p:cNvSpPr/>
          <p:nvPr/>
        </p:nvSpPr>
        <p:spPr>
          <a:xfrm>
            <a:off x="5619436" y="3998569"/>
            <a:ext cx="138911" cy="144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E069ACF-E049-9D80-0A0D-39EBE8415135}"/>
              </a:ext>
            </a:extLst>
          </p:cNvPr>
          <p:cNvSpPr/>
          <p:nvPr/>
        </p:nvSpPr>
        <p:spPr>
          <a:xfrm>
            <a:off x="5838511" y="3798544"/>
            <a:ext cx="138911" cy="144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C9DEB8D-CD27-1173-FE91-81F95B30F978}"/>
              </a:ext>
            </a:extLst>
          </p:cNvPr>
          <p:cNvSpPr/>
          <p:nvPr/>
        </p:nvSpPr>
        <p:spPr>
          <a:xfrm>
            <a:off x="5828986" y="4284319"/>
            <a:ext cx="138911" cy="144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D93D6ED-33FE-7C67-306B-EE389FC42370}"/>
              </a:ext>
            </a:extLst>
          </p:cNvPr>
          <p:cNvSpPr/>
          <p:nvPr/>
        </p:nvSpPr>
        <p:spPr>
          <a:xfrm>
            <a:off x="6210235" y="3741285"/>
            <a:ext cx="138911" cy="144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3ECE761-3364-1162-CD4C-EF64C18527CF}"/>
              </a:ext>
            </a:extLst>
          </p:cNvPr>
          <p:cNvSpPr/>
          <p:nvPr/>
        </p:nvSpPr>
        <p:spPr>
          <a:xfrm>
            <a:off x="6260901" y="4027225"/>
            <a:ext cx="138911" cy="1448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99C17CC-1A53-14AB-13FB-554BD16AAE6A}"/>
              </a:ext>
            </a:extLst>
          </p:cNvPr>
          <p:cNvGrpSpPr/>
          <p:nvPr/>
        </p:nvGrpSpPr>
        <p:grpSpPr>
          <a:xfrm>
            <a:off x="7080157" y="3662978"/>
            <a:ext cx="1392475" cy="1350435"/>
            <a:chOff x="5068680" y="3876636"/>
            <a:chExt cx="1392475" cy="1350435"/>
          </a:xfrm>
        </p:grpSpPr>
        <p:sp>
          <p:nvSpPr>
            <p:cNvPr id="115" name="Cloud 114">
              <a:extLst>
                <a:ext uri="{FF2B5EF4-FFF2-40B4-BE49-F238E27FC236}">
                  <a16:creationId xmlns:a16="http://schemas.microsoft.com/office/drawing/2014/main" id="{4599F702-5EC4-73B7-1B15-220F88BA429D}"/>
                </a:ext>
              </a:extLst>
            </p:cNvPr>
            <p:cNvSpPr/>
            <p:nvPr/>
          </p:nvSpPr>
          <p:spPr>
            <a:xfrm>
              <a:off x="5068680" y="3876636"/>
              <a:ext cx="1392475" cy="795540"/>
            </a:xfrm>
            <a:prstGeom prst="cloud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59BD52D-6C65-7B28-7957-20E9891A2784}"/>
                </a:ext>
              </a:extLst>
            </p:cNvPr>
            <p:cNvSpPr/>
            <p:nvPr/>
          </p:nvSpPr>
          <p:spPr>
            <a:xfrm>
              <a:off x="5284409" y="3993152"/>
              <a:ext cx="138911" cy="14482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043ED18-F116-B066-FDB4-DC0B6D9E1619}"/>
                </a:ext>
              </a:extLst>
            </p:cNvPr>
            <p:cNvCxnSpPr>
              <a:cxnSpLocks/>
            </p:cNvCxnSpPr>
            <p:nvPr/>
          </p:nvCxnSpPr>
          <p:spPr>
            <a:xfrm>
              <a:off x="5284409" y="4633060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400A8BD-62D8-BFCE-C3AC-EFE9AC23DB42}"/>
                </a:ext>
              </a:extLst>
            </p:cNvPr>
            <p:cNvCxnSpPr>
              <a:cxnSpLocks/>
            </p:cNvCxnSpPr>
            <p:nvPr/>
          </p:nvCxnSpPr>
          <p:spPr>
            <a:xfrm>
              <a:off x="5487758" y="4726250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E18ACEF-63FC-C022-C33B-99C3E1F3D885}"/>
                </a:ext>
              </a:extLst>
            </p:cNvPr>
            <p:cNvCxnSpPr>
              <a:cxnSpLocks/>
            </p:cNvCxnSpPr>
            <p:nvPr/>
          </p:nvCxnSpPr>
          <p:spPr>
            <a:xfrm>
              <a:off x="5755877" y="4730140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7993EFC-DE6F-44CF-C995-F66DAA80C3D8}"/>
                </a:ext>
              </a:extLst>
            </p:cNvPr>
            <p:cNvCxnSpPr>
              <a:cxnSpLocks/>
            </p:cNvCxnSpPr>
            <p:nvPr/>
          </p:nvCxnSpPr>
          <p:spPr>
            <a:xfrm>
              <a:off x="6003590" y="4646856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5FECCF8-5C59-8A05-B16D-616BBD2ED418}"/>
                </a:ext>
              </a:extLst>
            </p:cNvPr>
            <p:cNvCxnSpPr>
              <a:cxnSpLocks/>
            </p:cNvCxnSpPr>
            <p:nvPr/>
          </p:nvCxnSpPr>
          <p:spPr>
            <a:xfrm>
              <a:off x="6195999" y="4670418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5F1AF6-7BEB-D354-C0D1-B5C827171B7F}"/>
                </a:ext>
              </a:extLst>
            </p:cNvPr>
            <p:cNvCxnSpPr>
              <a:cxnSpLocks/>
            </p:cNvCxnSpPr>
            <p:nvPr/>
          </p:nvCxnSpPr>
          <p:spPr>
            <a:xfrm>
              <a:off x="6348399" y="4484490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EAD6459-7792-45B0-9792-B62804C515BE}"/>
                </a:ext>
              </a:extLst>
            </p:cNvPr>
            <p:cNvCxnSpPr>
              <a:cxnSpLocks/>
            </p:cNvCxnSpPr>
            <p:nvPr/>
          </p:nvCxnSpPr>
          <p:spPr>
            <a:xfrm>
              <a:off x="5640051" y="4899346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973FEFF-06A6-935D-AFE6-A1A0E96DAA97}"/>
                </a:ext>
              </a:extLst>
            </p:cNvPr>
            <p:cNvCxnSpPr>
              <a:cxnSpLocks/>
            </p:cNvCxnSpPr>
            <p:nvPr/>
          </p:nvCxnSpPr>
          <p:spPr>
            <a:xfrm>
              <a:off x="6021432" y="4929445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36E5AA5-510C-B203-7114-C27186AEF868}"/>
                </a:ext>
              </a:extLst>
            </p:cNvPr>
            <p:cNvCxnSpPr>
              <a:cxnSpLocks/>
            </p:cNvCxnSpPr>
            <p:nvPr/>
          </p:nvCxnSpPr>
          <p:spPr>
            <a:xfrm>
              <a:off x="6202026" y="4989643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E3BFAA3-10A6-3895-B0C5-C1633C61A12A}"/>
                </a:ext>
              </a:extLst>
            </p:cNvPr>
            <p:cNvCxnSpPr>
              <a:cxnSpLocks/>
            </p:cNvCxnSpPr>
            <p:nvPr/>
          </p:nvCxnSpPr>
          <p:spPr>
            <a:xfrm>
              <a:off x="5862936" y="5026219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58F8A8A-3E97-09BE-3F77-5BB7C8458423}"/>
                </a:ext>
              </a:extLst>
            </p:cNvPr>
            <p:cNvCxnSpPr>
              <a:cxnSpLocks/>
            </p:cNvCxnSpPr>
            <p:nvPr/>
          </p:nvCxnSpPr>
          <p:spPr>
            <a:xfrm>
              <a:off x="5479481" y="5029300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9F31973-C400-453D-860B-F296EF923232}"/>
                </a:ext>
              </a:extLst>
            </p:cNvPr>
            <p:cNvCxnSpPr>
              <a:cxnSpLocks/>
            </p:cNvCxnSpPr>
            <p:nvPr/>
          </p:nvCxnSpPr>
          <p:spPr>
            <a:xfrm>
              <a:off x="5317175" y="5011012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F3DA7A7-A4CF-706D-9CB5-11576CE8A23D}"/>
                </a:ext>
              </a:extLst>
            </p:cNvPr>
            <p:cNvSpPr/>
            <p:nvPr/>
          </p:nvSpPr>
          <p:spPr>
            <a:xfrm>
              <a:off x="5227259" y="4259852"/>
              <a:ext cx="138911" cy="14482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5A3828B-EEA7-8AD9-B2EC-281E82A3F1BB}"/>
                </a:ext>
              </a:extLst>
            </p:cNvPr>
            <p:cNvSpPr/>
            <p:nvPr/>
          </p:nvSpPr>
          <p:spPr>
            <a:xfrm>
              <a:off x="5532059" y="4212227"/>
              <a:ext cx="138911" cy="14482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A9AE8CC-ECB0-323D-47A9-9B6EFF5FF5FE}"/>
                </a:ext>
              </a:extLst>
            </p:cNvPr>
            <p:cNvSpPr/>
            <p:nvPr/>
          </p:nvSpPr>
          <p:spPr>
            <a:xfrm>
              <a:off x="5751134" y="4012202"/>
              <a:ext cx="138911" cy="14482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E704949-DD8F-680C-8A52-858204F9BB40}"/>
                </a:ext>
              </a:extLst>
            </p:cNvPr>
            <p:cNvSpPr/>
            <p:nvPr/>
          </p:nvSpPr>
          <p:spPr>
            <a:xfrm>
              <a:off x="5741609" y="4497977"/>
              <a:ext cx="138911" cy="14482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C4B16BC-A22F-6AC5-69A1-089C2B8328B0}"/>
                </a:ext>
              </a:extLst>
            </p:cNvPr>
            <p:cNvSpPr/>
            <p:nvPr/>
          </p:nvSpPr>
          <p:spPr>
            <a:xfrm>
              <a:off x="6122858" y="3954943"/>
              <a:ext cx="138911" cy="14482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F6278B3-9B7B-95AD-8311-598AA4DC7054}"/>
                </a:ext>
              </a:extLst>
            </p:cNvPr>
            <p:cNvSpPr/>
            <p:nvPr/>
          </p:nvSpPr>
          <p:spPr>
            <a:xfrm>
              <a:off x="6173524" y="4240883"/>
              <a:ext cx="138911" cy="14482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C5E6B11-67E6-FE03-2B14-6E5709AA88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5284" y="4810220"/>
              <a:ext cx="0" cy="197771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37B2E4D-6778-2547-7A8F-EC24997D7865}"/>
              </a:ext>
            </a:extLst>
          </p:cNvPr>
          <p:cNvGrpSpPr/>
          <p:nvPr/>
        </p:nvGrpSpPr>
        <p:grpSpPr>
          <a:xfrm>
            <a:off x="5366306" y="4281122"/>
            <a:ext cx="1103545" cy="742581"/>
            <a:chOff x="4563787" y="2798952"/>
            <a:chExt cx="1103545" cy="742581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F6DB96E-0069-49C2-26DC-1C8DAD3256DB}"/>
                </a:ext>
              </a:extLst>
            </p:cNvPr>
            <p:cNvCxnSpPr>
              <a:cxnSpLocks/>
            </p:cNvCxnSpPr>
            <p:nvPr/>
          </p:nvCxnSpPr>
          <p:spPr>
            <a:xfrm>
              <a:off x="4588171" y="2947522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F33C454-E22B-C546-F231-2AD3DCF0594C}"/>
                </a:ext>
              </a:extLst>
            </p:cNvPr>
            <p:cNvCxnSpPr>
              <a:cxnSpLocks/>
            </p:cNvCxnSpPr>
            <p:nvPr/>
          </p:nvCxnSpPr>
          <p:spPr>
            <a:xfrm>
              <a:off x="4791520" y="3040712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C3D3788-3E54-29F3-CC18-4D236031B7FC}"/>
                </a:ext>
              </a:extLst>
            </p:cNvPr>
            <p:cNvCxnSpPr>
              <a:cxnSpLocks/>
            </p:cNvCxnSpPr>
            <p:nvPr/>
          </p:nvCxnSpPr>
          <p:spPr>
            <a:xfrm>
              <a:off x="4964389" y="3044602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2B0E07D-1AB9-DC5F-0A65-688ED0BC309D}"/>
                </a:ext>
              </a:extLst>
            </p:cNvPr>
            <p:cNvCxnSpPr>
              <a:cxnSpLocks/>
            </p:cNvCxnSpPr>
            <p:nvPr/>
          </p:nvCxnSpPr>
          <p:spPr>
            <a:xfrm>
              <a:off x="5155972" y="3049079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A0D17BA-2FBF-1F38-0698-CD1330FC0C03}"/>
                </a:ext>
              </a:extLst>
            </p:cNvPr>
            <p:cNvCxnSpPr>
              <a:cxnSpLocks/>
            </p:cNvCxnSpPr>
            <p:nvPr/>
          </p:nvCxnSpPr>
          <p:spPr>
            <a:xfrm>
              <a:off x="5335927" y="2961318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0F09EA1-F372-81F5-72B2-A144A244B58A}"/>
                </a:ext>
              </a:extLst>
            </p:cNvPr>
            <p:cNvCxnSpPr>
              <a:cxnSpLocks/>
            </p:cNvCxnSpPr>
            <p:nvPr/>
          </p:nvCxnSpPr>
          <p:spPr>
            <a:xfrm>
              <a:off x="5499761" y="2984880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4CC536A-AD98-8EDC-1FFE-99F34DD73303}"/>
                </a:ext>
              </a:extLst>
            </p:cNvPr>
            <p:cNvCxnSpPr>
              <a:cxnSpLocks/>
            </p:cNvCxnSpPr>
            <p:nvPr/>
          </p:nvCxnSpPr>
          <p:spPr>
            <a:xfrm>
              <a:off x="5652161" y="2798952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57ED5F5-6B87-B6A3-EA8E-324340811DCB}"/>
                </a:ext>
              </a:extLst>
            </p:cNvPr>
            <p:cNvCxnSpPr>
              <a:cxnSpLocks/>
            </p:cNvCxnSpPr>
            <p:nvPr/>
          </p:nvCxnSpPr>
          <p:spPr>
            <a:xfrm>
              <a:off x="4685707" y="3173074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DF09CBA-3452-994A-25BC-563D105C7BDD}"/>
                </a:ext>
              </a:extLst>
            </p:cNvPr>
            <p:cNvCxnSpPr>
              <a:cxnSpLocks/>
            </p:cNvCxnSpPr>
            <p:nvPr/>
          </p:nvCxnSpPr>
          <p:spPr>
            <a:xfrm>
              <a:off x="4896188" y="3261433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9B7CEED-4A1A-0D37-EAE4-1E05C0D95B74}"/>
                </a:ext>
              </a:extLst>
            </p:cNvPr>
            <p:cNvCxnSpPr>
              <a:cxnSpLocks/>
            </p:cNvCxnSpPr>
            <p:nvPr/>
          </p:nvCxnSpPr>
          <p:spPr>
            <a:xfrm>
              <a:off x="5066876" y="3240097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310DF58-710E-7C78-066D-9B9F42D3060B}"/>
                </a:ext>
              </a:extLst>
            </p:cNvPr>
            <p:cNvCxnSpPr>
              <a:cxnSpLocks/>
            </p:cNvCxnSpPr>
            <p:nvPr/>
          </p:nvCxnSpPr>
          <p:spPr>
            <a:xfrm>
              <a:off x="5667332" y="3109033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5E5AB04-3638-B501-1E8A-8D902A982842}"/>
                </a:ext>
              </a:extLst>
            </p:cNvPr>
            <p:cNvCxnSpPr>
              <a:cxnSpLocks/>
            </p:cNvCxnSpPr>
            <p:nvPr/>
          </p:nvCxnSpPr>
          <p:spPr>
            <a:xfrm>
              <a:off x="5344244" y="3224857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86B6108-E275-DE4B-8E02-1097F7492ADD}"/>
                </a:ext>
              </a:extLst>
            </p:cNvPr>
            <p:cNvCxnSpPr>
              <a:cxnSpLocks/>
            </p:cNvCxnSpPr>
            <p:nvPr/>
          </p:nvCxnSpPr>
          <p:spPr>
            <a:xfrm>
              <a:off x="5505788" y="3304105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692C472-378A-7C77-02E1-51E5344A0C17}"/>
                </a:ext>
              </a:extLst>
            </p:cNvPr>
            <p:cNvCxnSpPr>
              <a:cxnSpLocks/>
            </p:cNvCxnSpPr>
            <p:nvPr/>
          </p:nvCxnSpPr>
          <p:spPr>
            <a:xfrm>
              <a:off x="5185748" y="3340681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59FFE8A-0FCE-361C-0734-9EC970F35A26}"/>
                </a:ext>
              </a:extLst>
            </p:cNvPr>
            <p:cNvCxnSpPr>
              <a:cxnSpLocks/>
            </p:cNvCxnSpPr>
            <p:nvPr/>
          </p:nvCxnSpPr>
          <p:spPr>
            <a:xfrm>
              <a:off x="4783243" y="3343762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52789A3-5D0F-0AEA-0CDE-3985BC1AAC22}"/>
                </a:ext>
              </a:extLst>
            </p:cNvPr>
            <p:cNvCxnSpPr>
              <a:cxnSpLocks/>
            </p:cNvCxnSpPr>
            <p:nvPr/>
          </p:nvCxnSpPr>
          <p:spPr>
            <a:xfrm>
              <a:off x="4563787" y="3325474"/>
              <a:ext cx="0" cy="197771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6F12115-9859-AFC5-7A88-639475F4D196}"/>
              </a:ext>
            </a:extLst>
          </p:cNvPr>
          <p:cNvSpPr/>
          <p:nvPr/>
        </p:nvSpPr>
        <p:spPr>
          <a:xfrm>
            <a:off x="4856623" y="5201162"/>
            <a:ext cx="21026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6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drop number concentration </a:t>
            </a:r>
            <a:r>
              <a:rPr lang="zh-TW" altLang="en-US" sz="16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zh-TW" sz="16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TW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[Twomey effect]</a:t>
            </a:r>
            <a:br>
              <a:rPr lang="en-US" altLang="zh-TW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[Cloud albedo effect]</a:t>
            </a:r>
            <a:endParaRPr lang="en-US" sz="1400" b="0" i="1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210432C0-1588-3CDA-82BF-FFF430B87CE1}"/>
              </a:ext>
            </a:extLst>
          </p:cNvPr>
          <p:cNvCxnSpPr>
            <a:cxnSpLocks/>
          </p:cNvCxnSpPr>
          <p:nvPr/>
        </p:nvCxnSpPr>
        <p:spPr>
          <a:xfrm>
            <a:off x="5523324" y="3203296"/>
            <a:ext cx="192223" cy="5791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DC84CC75-977B-F7CF-1786-D5EA60ED4622}"/>
              </a:ext>
            </a:extLst>
          </p:cNvPr>
          <p:cNvCxnSpPr/>
          <p:nvPr/>
        </p:nvCxnSpPr>
        <p:spPr>
          <a:xfrm flipV="1">
            <a:off x="5708232" y="3267074"/>
            <a:ext cx="221359" cy="4993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B28816A-5072-DC4B-33AE-C5C349AA7DA0}"/>
              </a:ext>
            </a:extLst>
          </p:cNvPr>
          <p:cNvCxnSpPr>
            <a:cxnSpLocks/>
          </p:cNvCxnSpPr>
          <p:nvPr/>
        </p:nvCxnSpPr>
        <p:spPr>
          <a:xfrm>
            <a:off x="7435077" y="3194087"/>
            <a:ext cx="192223" cy="5791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A10BE4E-7505-8E7F-E609-31C5CA9ECE2D}"/>
              </a:ext>
            </a:extLst>
          </p:cNvPr>
          <p:cNvCxnSpPr/>
          <p:nvPr/>
        </p:nvCxnSpPr>
        <p:spPr>
          <a:xfrm flipV="1">
            <a:off x="7617775" y="3267074"/>
            <a:ext cx="221359" cy="4993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C1CDC5E-170E-3B95-49CA-DE7A748DA3B0}"/>
              </a:ext>
            </a:extLst>
          </p:cNvPr>
          <p:cNvGrpSpPr/>
          <p:nvPr/>
        </p:nvGrpSpPr>
        <p:grpSpPr>
          <a:xfrm>
            <a:off x="7063054" y="4290476"/>
            <a:ext cx="412692" cy="412692"/>
            <a:chOff x="8307512" y="4258192"/>
            <a:chExt cx="412692" cy="412692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07B2EFA-EBAF-E4BF-3893-F4A63EB8A04A}"/>
                </a:ext>
              </a:extLst>
            </p:cNvPr>
            <p:cNvSpPr/>
            <p:nvPr/>
          </p:nvSpPr>
          <p:spPr>
            <a:xfrm>
              <a:off x="8307512" y="4258192"/>
              <a:ext cx="412692" cy="4126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AD9D7F6-118E-6F01-5C6A-CB82D1AB29A9}"/>
                </a:ext>
              </a:extLst>
            </p:cNvPr>
            <p:cNvCxnSpPr>
              <a:cxnSpLocks/>
            </p:cNvCxnSpPr>
            <p:nvPr/>
          </p:nvCxnSpPr>
          <p:spPr>
            <a:xfrm>
              <a:off x="8502638" y="4469658"/>
              <a:ext cx="142706" cy="947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16F320F-DE58-BE3C-40AF-9E9AB8887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4608" y="4465580"/>
              <a:ext cx="69310" cy="72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id="{4E5916FF-1785-AF34-DBEF-4DE0E56EFF3F}"/>
              </a:ext>
            </a:extLst>
          </p:cNvPr>
          <p:cNvSpPr/>
          <p:nvPr/>
        </p:nvSpPr>
        <p:spPr>
          <a:xfrm>
            <a:off x="6916633" y="5201968"/>
            <a:ext cx="21026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Drizzle </a:t>
            </a:r>
            <a:r>
              <a:rPr lang="zh-TW" alt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en-US" altLang="zh-TW" sz="16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zh-TW" alt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lifetime</a:t>
            </a:r>
            <a:r>
              <a:rPr lang="zh-TW" alt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↑</a:t>
            </a:r>
            <a:endParaRPr lang="en-US" altLang="zh-TW" sz="16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[Cloud lifetime effect]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76832ED-5354-D50B-9521-A990DA4BA909}"/>
              </a:ext>
            </a:extLst>
          </p:cNvPr>
          <p:cNvCxnSpPr/>
          <p:nvPr/>
        </p:nvCxnSpPr>
        <p:spPr>
          <a:xfrm>
            <a:off x="9323293" y="3372978"/>
            <a:ext cx="303642" cy="851131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8" name="Oval 187">
            <a:extLst>
              <a:ext uri="{FF2B5EF4-FFF2-40B4-BE49-F238E27FC236}">
                <a16:creationId xmlns:a16="http://schemas.microsoft.com/office/drawing/2014/main" id="{DD6021B7-B934-7A15-875E-8CA7CB84B95C}"/>
              </a:ext>
            </a:extLst>
          </p:cNvPr>
          <p:cNvSpPr/>
          <p:nvPr/>
        </p:nvSpPr>
        <p:spPr>
          <a:xfrm>
            <a:off x="9735563" y="4312281"/>
            <a:ext cx="64199" cy="641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8BBA371-E4D1-B678-60A5-DEDEADD1B5C7}"/>
              </a:ext>
            </a:extLst>
          </p:cNvPr>
          <p:cNvSpPr/>
          <p:nvPr/>
        </p:nvSpPr>
        <p:spPr>
          <a:xfrm>
            <a:off x="9853196" y="4525976"/>
            <a:ext cx="64199" cy="641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B23058D7-4E34-A02C-4697-3245A3868B60}"/>
              </a:ext>
            </a:extLst>
          </p:cNvPr>
          <p:cNvSpPr/>
          <p:nvPr/>
        </p:nvSpPr>
        <p:spPr>
          <a:xfrm>
            <a:off x="9671364" y="4445744"/>
            <a:ext cx="64199" cy="641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4290F4D3-F6A7-CD2B-4343-1648252FA7B9}"/>
              </a:ext>
            </a:extLst>
          </p:cNvPr>
          <p:cNvSpPr/>
          <p:nvPr/>
        </p:nvSpPr>
        <p:spPr>
          <a:xfrm>
            <a:off x="9744341" y="4660955"/>
            <a:ext cx="64199" cy="641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8DB9E71-6EDF-1C92-D00B-7AB9D55A5BE2}"/>
              </a:ext>
            </a:extLst>
          </p:cNvPr>
          <p:cNvSpPr/>
          <p:nvPr/>
        </p:nvSpPr>
        <p:spPr>
          <a:xfrm>
            <a:off x="10134933" y="4509943"/>
            <a:ext cx="64199" cy="641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68378164-4C38-ECFA-919D-0E59A11A03F3}"/>
              </a:ext>
            </a:extLst>
          </p:cNvPr>
          <p:cNvSpPr/>
          <p:nvPr/>
        </p:nvSpPr>
        <p:spPr>
          <a:xfrm>
            <a:off x="9589076" y="4606157"/>
            <a:ext cx="64199" cy="641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loud 195">
            <a:extLst>
              <a:ext uri="{FF2B5EF4-FFF2-40B4-BE49-F238E27FC236}">
                <a16:creationId xmlns:a16="http://schemas.microsoft.com/office/drawing/2014/main" id="{97FEF37F-FDC7-FEE5-29DA-61177F5427CE}"/>
              </a:ext>
            </a:extLst>
          </p:cNvPr>
          <p:cNvSpPr/>
          <p:nvPr/>
        </p:nvSpPr>
        <p:spPr>
          <a:xfrm>
            <a:off x="9922118" y="4461332"/>
            <a:ext cx="474066" cy="35663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loud 196">
            <a:extLst>
              <a:ext uri="{FF2B5EF4-FFF2-40B4-BE49-F238E27FC236}">
                <a16:creationId xmlns:a16="http://schemas.microsoft.com/office/drawing/2014/main" id="{0E703A19-5F3F-1A98-B5D2-9003470755DB}"/>
              </a:ext>
            </a:extLst>
          </p:cNvPr>
          <p:cNvSpPr/>
          <p:nvPr/>
        </p:nvSpPr>
        <p:spPr>
          <a:xfrm>
            <a:off x="9407705" y="4433630"/>
            <a:ext cx="474066" cy="35663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A69B7CA-CC7C-53C7-9082-7BA092CA48F6}"/>
              </a:ext>
            </a:extLst>
          </p:cNvPr>
          <p:cNvSpPr/>
          <p:nvPr/>
        </p:nvSpPr>
        <p:spPr>
          <a:xfrm>
            <a:off x="9001294" y="5184550"/>
            <a:ext cx="2102685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Heating</a:t>
            </a:r>
          </a:p>
          <a:p>
            <a:pPr algn="ctr"/>
            <a:r>
              <a:rPr lang="en-US" altLang="zh-TW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burn-off</a:t>
            </a:r>
          </a:p>
          <a:p>
            <a:pPr algn="ctr"/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979546B5-5C89-7F29-6646-BBCE4C0F7FA0}"/>
              </a:ext>
            </a:extLst>
          </p:cNvPr>
          <p:cNvSpPr/>
          <p:nvPr/>
        </p:nvSpPr>
        <p:spPr>
          <a:xfrm>
            <a:off x="9988438" y="4321234"/>
            <a:ext cx="64199" cy="641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B330668-DE9B-8BAE-C205-0AB43CC00DAE}"/>
              </a:ext>
            </a:extLst>
          </p:cNvPr>
          <p:cNvSpPr/>
          <p:nvPr/>
        </p:nvSpPr>
        <p:spPr>
          <a:xfrm>
            <a:off x="9799570" y="4023300"/>
            <a:ext cx="127150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Absorbing aerosols</a:t>
            </a:r>
          </a:p>
        </p:txBody>
      </p:sp>
      <p:sp>
        <p:nvSpPr>
          <p:cNvPr id="205" name="Title 1">
            <a:extLst>
              <a:ext uri="{FF2B5EF4-FFF2-40B4-BE49-F238E27FC236}">
                <a16:creationId xmlns:a16="http://schemas.microsoft.com/office/drawing/2014/main" id="{C0609333-41E4-E620-69CD-BAA840D8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35" y="247939"/>
            <a:ext cx="4708888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ptos Display (Headings)"/>
                <a:ea typeface="Calibri" panose="020F0502020204030204" pitchFamily="34" charset="0"/>
                <a:cs typeface="Calibri" panose="020F0502020204030204" pitchFamily="34" charset="0"/>
              </a:rPr>
              <a:t>Review of aerosol effects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98FC53D-E8EE-4587-101B-7223AEBCE673}"/>
              </a:ext>
            </a:extLst>
          </p:cNvPr>
          <p:cNvSpPr/>
          <p:nvPr/>
        </p:nvSpPr>
        <p:spPr>
          <a:xfrm>
            <a:off x="5175107" y="6221207"/>
            <a:ext cx="121405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Twomey 1974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8FB0D93-05EA-1F0D-4A02-F8588D4ED84E}"/>
              </a:ext>
            </a:extLst>
          </p:cNvPr>
          <p:cNvSpPr/>
          <p:nvPr/>
        </p:nvSpPr>
        <p:spPr>
          <a:xfrm>
            <a:off x="7238777" y="6221207"/>
            <a:ext cx="120071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i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Albrecht</a:t>
            </a:r>
            <a:r>
              <a:rPr lang="en-US" sz="14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1989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A41D11E-E1FA-ECB8-1D80-85597FC4E94D}"/>
              </a:ext>
            </a:extLst>
          </p:cNvPr>
          <p:cNvSpPr/>
          <p:nvPr/>
        </p:nvSpPr>
        <p:spPr>
          <a:xfrm>
            <a:off x="9251518" y="6226672"/>
            <a:ext cx="17668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i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Ackerman et al., 2000</a:t>
            </a:r>
            <a:endParaRPr lang="en-US" sz="1400" b="0" i="1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432FE-C699-0BE6-21C2-C629AA70C2DC}"/>
              </a:ext>
            </a:extLst>
          </p:cNvPr>
          <p:cNvSpPr/>
          <p:nvPr/>
        </p:nvSpPr>
        <p:spPr>
          <a:xfrm>
            <a:off x="476360" y="6184182"/>
            <a:ext cx="269336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i="1" cap="none" spc="0" dirty="0">
                <a:ln w="0"/>
                <a:solidFill>
                  <a:schemeClr val="tx1"/>
                </a:solidFill>
              </a:rPr>
              <a:t>Figure adapted from IPCC AR4, 2007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680BBB-AD90-47C1-17BE-D6AAD7B0B42A}"/>
              </a:ext>
            </a:extLst>
          </p:cNvPr>
          <p:cNvGrpSpPr/>
          <p:nvPr/>
        </p:nvGrpSpPr>
        <p:grpSpPr>
          <a:xfrm>
            <a:off x="5707828" y="109419"/>
            <a:ext cx="5981918" cy="1667238"/>
            <a:chOff x="4956049" y="798134"/>
            <a:chExt cx="5981918" cy="166723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10B0BA5-2D27-B681-2059-9C86288DA351}"/>
                </a:ext>
              </a:extLst>
            </p:cNvPr>
            <p:cNvCxnSpPr/>
            <p:nvPr/>
          </p:nvCxnSpPr>
          <p:spPr>
            <a:xfrm>
              <a:off x="9440035" y="1335188"/>
              <a:ext cx="0" cy="5759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15CDFEE-E450-E4C3-004D-B5412E140B0C}"/>
                </a:ext>
              </a:extLst>
            </p:cNvPr>
            <p:cNvCxnSpPr/>
            <p:nvPr/>
          </p:nvCxnSpPr>
          <p:spPr>
            <a:xfrm>
              <a:off x="8532261" y="1318528"/>
              <a:ext cx="0" cy="5759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74B4638-BF0F-2A47-FBCB-3C2357B369B3}"/>
                </a:ext>
              </a:extLst>
            </p:cNvPr>
            <p:cNvCxnSpPr/>
            <p:nvPr/>
          </p:nvCxnSpPr>
          <p:spPr>
            <a:xfrm>
              <a:off x="7726718" y="1310834"/>
              <a:ext cx="0" cy="5759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D845DB-1424-AEA9-0138-628C4CE44786}"/>
                </a:ext>
              </a:extLst>
            </p:cNvPr>
            <p:cNvCxnSpPr/>
            <p:nvPr/>
          </p:nvCxnSpPr>
          <p:spPr>
            <a:xfrm>
              <a:off x="6773129" y="1301367"/>
              <a:ext cx="0" cy="5759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B62B33-C3FF-910D-5367-57C5B2042B13}"/>
                </a:ext>
              </a:extLst>
            </p:cNvPr>
            <p:cNvCxnSpPr/>
            <p:nvPr/>
          </p:nvCxnSpPr>
          <p:spPr>
            <a:xfrm>
              <a:off x="6026369" y="1300932"/>
              <a:ext cx="0" cy="5759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4E7398-3BC8-4F5E-A668-AAFE6EEEDB59}"/>
                </a:ext>
              </a:extLst>
            </p:cNvPr>
            <p:cNvCxnSpPr/>
            <p:nvPr/>
          </p:nvCxnSpPr>
          <p:spPr>
            <a:xfrm>
              <a:off x="5431536" y="1298612"/>
              <a:ext cx="0" cy="5759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4DC4516F-B40F-4421-E62E-1CE34193890F}"/>
                </a:ext>
              </a:extLst>
            </p:cNvPr>
            <p:cNvSpPr/>
            <p:nvPr/>
          </p:nvSpPr>
          <p:spPr>
            <a:xfrm>
              <a:off x="4956049" y="1335188"/>
              <a:ext cx="5981918" cy="510560"/>
            </a:xfrm>
            <a:prstGeom prst="rightArrow">
              <a:avLst>
                <a:gd name="adj1" fmla="val 50000"/>
                <a:gd name="adj2" fmla="val 101462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61C590-46FC-4F85-30B9-F9BE578B317B}"/>
                </a:ext>
              </a:extLst>
            </p:cNvPr>
            <p:cNvSpPr/>
            <p:nvPr/>
          </p:nvSpPr>
          <p:spPr>
            <a:xfrm>
              <a:off x="5004047" y="798134"/>
              <a:ext cx="8549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Twomey </a:t>
              </a:r>
              <a:b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1974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59C7CA-E4BC-5F48-50C5-1EF688F3E8A5}"/>
                </a:ext>
              </a:extLst>
            </p:cNvPr>
            <p:cNvSpPr/>
            <p:nvPr/>
          </p:nvSpPr>
          <p:spPr>
            <a:xfrm>
              <a:off x="5597405" y="1942152"/>
              <a:ext cx="85792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Albrecht </a:t>
              </a:r>
              <a:b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1989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83953F-AE50-8435-DEE6-15FA8E677162}"/>
                </a:ext>
              </a:extLst>
            </p:cNvPr>
            <p:cNvSpPr/>
            <p:nvPr/>
          </p:nvSpPr>
          <p:spPr>
            <a:xfrm>
              <a:off x="6064441" y="798631"/>
              <a:ext cx="141737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Ackerman et al., </a:t>
              </a:r>
              <a:b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E18F79-6474-F3AE-DC85-75C99E0CEFE7}"/>
                </a:ext>
              </a:extLst>
            </p:cNvPr>
            <p:cNvSpPr/>
            <p:nvPr/>
          </p:nvSpPr>
          <p:spPr>
            <a:xfrm>
              <a:off x="7302562" y="1934107"/>
              <a:ext cx="84830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IPCC AR4</a:t>
              </a:r>
              <a:b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2007</a:t>
              </a:r>
            </a:p>
          </p:txBody>
        </p:sp>
      </p:grp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A7435B3-4A64-FF23-7CAD-0A26507F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89C7-F734-40D2-8DE3-3823B71590F4}" type="slidenum">
              <a:rPr lang="en-US" smtClean="0"/>
              <a:t>24</a:t>
            </a:fld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25FABE-3F8C-3ECB-C487-B4D632026D0B}"/>
              </a:ext>
            </a:extLst>
          </p:cNvPr>
          <p:cNvSpPr/>
          <p:nvPr/>
        </p:nvSpPr>
        <p:spPr>
          <a:xfrm>
            <a:off x="5136797" y="2640451"/>
            <a:ext cx="15917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aseline="30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indirect effect</a:t>
            </a:r>
            <a:endParaRPr lang="en-US" sz="16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99F250-B65D-AEB4-C42D-D93685CB2A2F}"/>
              </a:ext>
            </a:extLst>
          </p:cNvPr>
          <p:cNvSpPr/>
          <p:nvPr/>
        </p:nvSpPr>
        <p:spPr>
          <a:xfrm>
            <a:off x="7033824" y="2635702"/>
            <a:ext cx="168469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baseline="30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indirect effect</a:t>
            </a:r>
            <a:endParaRPr lang="en-US" sz="16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A014DB-D541-4741-C8AC-539E1F93A56D}"/>
              </a:ext>
            </a:extLst>
          </p:cNvPr>
          <p:cNvSpPr/>
          <p:nvPr/>
        </p:nvSpPr>
        <p:spPr>
          <a:xfrm>
            <a:off x="9251518" y="2635702"/>
            <a:ext cx="16590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Semi-direct effect</a:t>
            </a:r>
            <a:endParaRPr lang="en-US" sz="16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5D3CBD0-3BF2-9C72-D691-874CFEA6A8B8}"/>
              </a:ext>
            </a:extLst>
          </p:cNvPr>
          <p:cNvSpPr/>
          <p:nvPr/>
        </p:nvSpPr>
        <p:spPr>
          <a:xfrm>
            <a:off x="510434" y="3735424"/>
            <a:ext cx="12887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effects</a:t>
            </a:r>
            <a:endParaRPr lang="en-US" sz="16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C90888-6B16-4237-8C38-FF24CBED4C2E}"/>
              </a:ext>
            </a:extLst>
          </p:cNvPr>
          <p:cNvSpPr/>
          <p:nvPr/>
        </p:nvSpPr>
        <p:spPr>
          <a:xfrm>
            <a:off x="8042462" y="1827941"/>
            <a:ext cx="2911374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0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</a:rPr>
              <a:t>IPCC: The Intergovernmental Panel on Climate Change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6B0DB22-9075-AFE3-BFB1-831B2F073608}"/>
              </a:ext>
            </a:extLst>
          </p:cNvPr>
          <p:cNvSpPr/>
          <p:nvPr/>
        </p:nvSpPr>
        <p:spPr>
          <a:xfrm>
            <a:off x="8859631" y="83557"/>
            <a:ext cx="848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IPCC AR5</a:t>
            </a:r>
            <a:b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DAAE8D6-996B-1186-D760-031D41A9AB29}"/>
              </a:ext>
            </a:extLst>
          </p:cNvPr>
          <p:cNvSpPr/>
          <p:nvPr/>
        </p:nvSpPr>
        <p:spPr>
          <a:xfrm>
            <a:off x="9808540" y="83557"/>
            <a:ext cx="848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IPCC AR</a:t>
            </a:r>
            <a:r>
              <a:rPr lang="en-US" sz="1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b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en-US" sz="14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23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s and sizes&#10;&#10;Description automatically generated">
            <a:extLst>
              <a:ext uri="{FF2B5EF4-FFF2-40B4-BE49-F238E27FC236}">
                <a16:creationId xmlns:a16="http://schemas.microsoft.com/office/drawing/2014/main" id="{91A9E65F-6E75-59FC-DDCC-EF60B0009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38" y="2088282"/>
            <a:ext cx="8382247" cy="4660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E657C7-F1D3-0625-1DF7-7EB8518F3D16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07B733-EB0B-8778-1E63-208D9647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aerosols impact the atmosphere?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-- Aerosol-cloud interactions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B802B8-FD28-E192-9C89-137166F76B67}"/>
              </a:ext>
            </a:extLst>
          </p:cNvPr>
          <p:cNvSpPr/>
          <p:nvPr/>
        </p:nvSpPr>
        <p:spPr>
          <a:xfrm>
            <a:off x="418815" y="1765116"/>
            <a:ext cx="49955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IPCC AR</a:t>
            </a:r>
            <a:r>
              <a:rPr lang="en-US" sz="3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 </a:t>
            </a:r>
            <a:r>
              <a:rPr lang="en-US" sz="36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6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en-US" sz="36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86B452-6A75-A981-0595-C79CC938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18442-192E-EBEE-5739-8B4379AF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BDA89C7-F734-40D2-8DE3-3823B71590F4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E6F490-825B-1422-1AD3-CBA972F6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516"/>
            <a:ext cx="10515600" cy="1292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questions: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aerosols distribute during Summer in North America? What are the aerosol species?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C546DE-0D3D-AFA2-35D1-805FDABFB480}"/>
              </a:ext>
            </a:extLst>
          </p:cNvPr>
          <p:cNvGrpSpPr/>
          <p:nvPr/>
        </p:nvGrpSpPr>
        <p:grpSpPr>
          <a:xfrm>
            <a:off x="4075270" y="2837657"/>
            <a:ext cx="2905759" cy="1933176"/>
            <a:chOff x="3718309" y="2476498"/>
            <a:chExt cx="2905759" cy="1933176"/>
          </a:xfrm>
        </p:grpSpPr>
        <p:pic>
          <p:nvPicPr>
            <p:cNvPr id="8" name="Graphic 7" descr="Factory with solid fill">
              <a:extLst>
                <a:ext uri="{FF2B5EF4-FFF2-40B4-BE49-F238E27FC236}">
                  <a16:creationId xmlns:a16="http://schemas.microsoft.com/office/drawing/2014/main" id="{83822BE4-36E9-4782-2A3F-7E92FD14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18309" y="2476498"/>
              <a:ext cx="1825241" cy="1825241"/>
            </a:xfrm>
            <a:prstGeom prst="rect">
              <a:avLst/>
            </a:prstGeom>
          </p:spPr>
        </p:pic>
        <p:pic>
          <p:nvPicPr>
            <p:cNvPr id="10" name="Graphic 9" descr="Car with solid fill">
              <a:extLst>
                <a:ext uri="{FF2B5EF4-FFF2-40B4-BE49-F238E27FC236}">
                  <a16:creationId xmlns:a16="http://schemas.microsoft.com/office/drawing/2014/main" id="{9229CC3E-BD4B-0583-A655-A15BA0982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3447" y="3039053"/>
              <a:ext cx="1370621" cy="137062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8F89D7-6C2B-5919-10F5-9E42C8C0BBE2}"/>
              </a:ext>
            </a:extLst>
          </p:cNvPr>
          <p:cNvGrpSpPr/>
          <p:nvPr/>
        </p:nvGrpSpPr>
        <p:grpSpPr>
          <a:xfrm>
            <a:off x="1456523" y="2837658"/>
            <a:ext cx="1756404" cy="1756404"/>
            <a:chOff x="1456523" y="2478661"/>
            <a:chExt cx="1756404" cy="1756404"/>
          </a:xfrm>
        </p:grpSpPr>
        <p:pic>
          <p:nvPicPr>
            <p:cNvPr id="13" name="Content Placeholder 4" descr="Forest scene with solid fill">
              <a:extLst>
                <a:ext uri="{FF2B5EF4-FFF2-40B4-BE49-F238E27FC236}">
                  <a16:creationId xmlns:a16="http://schemas.microsoft.com/office/drawing/2014/main" id="{E25EB1D0-2B25-FBA2-3B85-CEF60CA6D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56523" y="2478661"/>
              <a:ext cx="1756404" cy="1756404"/>
            </a:xfrm>
            <a:prstGeom prst="rect">
              <a:avLst/>
            </a:prstGeom>
          </p:spPr>
        </p:pic>
        <p:pic>
          <p:nvPicPr>
            <p:cNvPr id="14" name="Graphic 13" descr="Fire with solid fill">
              <a:extLst>
                <a:ext uri="{FF2B5EF4-FFF2-40B4-BE49-F238E27FC236}">
                  <a16:creationId xmlns:a16="http://schemas.microsoft.com/office/drawing/2014/main" id="{F317F568-0293-36A1-0B74-85EBA461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77657" y="3039053"/>
              <a:ext cx="421316" cy="421316"/>
            </a:xfrm>
            <a:prstGeom prst="rect">
              <a:avLst/>
            </a:prstGeom>
          </p:spPr>
        </p:pic>
        <p:pic>
          <p:nvPicPr>
            <p:cNvPr id="15" name="Graphic 14" descr="Fire with solid fill">
              <a:extLst>
                <a:ext uri="{FF2B5EF4-FFF2-40B4-BE49-F238E27FC236}">
                  <a16:creationId xmlns:a16="http://schemas.microsoft.com/office/drawing/2014/main" id="{0CB5574A-5744-5719-8CC2-02AAAF53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68619" y="3416495"/>
              <a:ext cx="421316" cy="421316"/>
            </a:xfrm>
            <a:prstGeom prst="rect">
              <a:avLst/>
            </a:prstGeom>
          </p:spPr>
        </p:pic>
        <p:pic>
          <p:nvPicPr>
            <p:cNvPr id="16" name="Graphic 15" descr="Fire with solid fill">
              <a:extLst>
                <a:ext uri="{FF2B5EF4-FFF2-40B4-BE49-F238E27FC236}">
                  <a16:creationId xmlns:a16="http://schemas.microsoft.com/office/drawing/2014/main" id="{1C04024C-1D57-A30F-EFFF-2678982E7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56523" y="3579978"/>
              <a:ext cx="421316" cy="42131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AACD1A-94A2-79B3-6B94-E22BAE9A1C75}"/>
              </a:ext>
            </a:extLst>
          </p:cNvPr>
          <p:cNvGrpSpPr/>
          <p:nvPr/>
        </p:nvGrpSpPr>
        <p:grpSpPr>
          <a:xfrm>
            <a:off x="7682042" y="2950598"/>
            <a:ext cx="2449088" cy="1643463"/>
            <a:chOff x="7834442" y="2569168"/>
            <a:chExt cx="2449088" cy="1643463"/>
          </a:xfrm>
        </p:grpSpPr>
        <p:pic>
          <p:nvPicPr>
            <p:cNvPr id="18" name="Graphic 17" descr="Desert scene with solid fill">
              <a:extLst>
                <a:ext uri="{FF2B5EF4-FFF2-40B4-BE49-F238E27FC236}">
                  <a16:creationId xmlns:a16="http://schemas.microsoft.com/office/drawing/2014/main" id="{D6951BF6-35D1-6744-4109-E1ACA7AC8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40067" y="2569168"/>
              <a:ext cx="1643463" cy="1643463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AC723A0-92CE-6950-53E9-AC58DDF30587}"/>
                </a:ext>
              </a:extLst>
            </p:cNvPr>
            <p:cNvGrpSpPr/>
            <p:nvPr/>
          </p:nvGrpSpPr>
          <p:grpSpPr>
            <a:xfrm>
              <a:off x="7834442" y="3303752"/>
              <a:ext cx="800100" cy="552466"/>
              <a:chOff x="7891592" y="3303752"/>
              <a:chExt cx="800100" cy="552466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BFEDF92-4135-E63A-8B1D-8FEC184287CF}"/>
                  </a:ext>
                </a:extLst>
              </p:cNvPr>
              <p:cNvSpPr/>
              <p:nvPr/>
            </p:nvSpPr>
            <p:spPr>
              <a:xfrm flipH="1">
                <a:off x="8015417" y="3684753"/>
                <a:ext cx="438157" cy="171465"/>
              </a:xfrm>
              <a:custGeom>
                <a:avLst/>
                <a:gdLst>
                  <a:gd name="connsiteX0" fmla="*/ 352425 w 438157"/>
                  <a:gd name="connsiteY0" fmla="*/ 0 h 171465"/>
                  <a:gd name="connsiteX1" fmla="*/ 350072 w 438157"/>
                  <a:gd name="connsiteY1" fmla="*/ 238 h 171465"/>
                  <a:gd name="connsiteX2" fmla="*/ 347710 w 438157"/>
                  <a:gd name="connsiteY2" fmla="*/ 0 h 171465"/>
                  <a:gd name="connsiteX3" fmla="*/ 28575 w 438157"/>
                  <a:gd name="connsiteY3" fmla="*/ 0 h 171465"/>
                  <a:gd name="connsiteX4" fmla="*/ 0 w 438157"/>
                  <a:gd name="connsiteY4" fmla="*/ 28575 h 171465"/>
                  <a:gd name="connsiteX5" fmla="*/ 28575 w 438157"/>
                  <a:gd name="connsiteY5" fmla="*/ 57150 h 171465"/>
                  <a:gd name="connsiteX6" fmla="*/ 347710 w 438157"/>
                  <a:gd name="connsiteY6" fmla="*/ 57150 h 171465"/>
                  <a:gd name="connsiteX7" fmla="*/ 350063 w 438157"/>
                  <a:gd name="connsiteY7" fmla="*/ 56912 h 171465"/>
                  <a:gd name="connsiteX8" fmla="*/ 352425 w 438157"/>
                  <a:gd name="connsiteY8" fmla="*/ 57150 h 171465"/>
                  <a:gd name="connsiteX9" fmla="*/ 380983 w 438157"/>
                  <a:gd name="connsiteY9" fmla="*/ 85742 h 171465"/>
                  <a:gd name="connsiteX10" fmla="*/ 352391 w 438157"/>
                  <a:gd name="connsiteY10" fmla="*/ 114300 h 171465"/>
                  <a:gd name="connsiteX11" fmla="*/ 327403 w 438157"/>
                  <a:gd name="connsiteY11" fmla="*/ 99555 h 171465"/>
                  <a:gd name="connsiteX12" fmla="*/ 288743 w 438157"/>
                  <a:gd name="connsiteY12" fmla="*/ 87789 h 171465"/>
                  <a:gd name="connsiteX13" fmla="*/ 276977 w 438157"/>
                  <a:gd name="connsiteY13" fmla="*/ 126450 h 171465"/>
                  <a:gd name="connsiteX14" fmla="*/ 277444 w 438157"/>
                  <a:gd name="connsiteY14" fmla="*/ 127292 h 171465"/>
                  <a:gd name="connsiteX15" fmla="*/ 393985 w 438157"/>
                  <a:gd name="connsiteY15" fmla="*/ 160698 h 171465"/>
                  <a:gd name="connsiteX16" fmla="*/ 427391 w 438157"/>
                  <a:gd name="connsiteY16" fmla="*/ 44158 h 171465"/>
                  <a:gd name="connsiteX17" fmla="*/ 352425 w 438157"/>
                  <a:gd name="connsiteY17" fmla="*/ 0 h 17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8157" h="171465">
                    <a:moveTo>
                      <a:pt x="352425" y="0"/>
                    </a:moveTo>
                    <a:cubicBezTo>
                      <a:pt x="351615" y="0"/>
                      <a:pt x="350863" y="171"/>
                      <a:pt x="350072" y="238"/>
                    </a:cubicBezTo>
                    <a:cubicBezTo>
                      <a:pt x="349282" y="305"/>
                      <a:pt x="348520" y="0"/>
                      <a:pt x="347710" y="0"/>
                    </a:cubicBezTo>
                    <a:lnTo>
                      <a:pt x="28575" y="0"/>
                    </a:lnTo>
                    <a:cubicBezTo>
                      <a:pt x="12793" y="0"/>
                      <a:pt x="0" y="12793"/>
                      <a:pt x="0" y="28575"/>
                    </a:cubicBezTo>
                    <a:cubicBezTo>
                      <a:pt x="0" y="44357"/>
                      <a:pt x="12793" y="57150"/>
                      <a:pt x="28575" y="57150"/>
                    </a:cubicBezTo>
                    <a:lnTo>
                      <a:pt x="347710" y="57150"/>
                    </a:lnTo>
                    <a:cubicBezTo>
                      <a:pt x="348520" y="57150"/>
                      <a:pt x="349272" y="56979"/>
                      <a:pt x="350063" y="56912"/>
                    </a:cubicBezTo>
                    <a:cubicBezTo>
                      <a:pt x="350853" y="56845"/>
                      <a:pt x="351606" y="57150"/>
                      <a:pt x="352425" y="57150"/>
                    </a:cubicBezTo>
                    <a:cubicBezTo>
                      <a:pt x="368207" y="57160"/>
                      <a:pt x="380992" y="69960"/>
                      <a:pt x="380983" y="85742"/>
                    </a:cubicBezTo>
                    <a:cubicBezTo>
                      <a:pt x="380973" y="101523"/>
                      <a:pt x="368173" y="114310"/>
                      <a:pt x="352391" y="114300"/>
                    </a:cubicBezTo>
                    <a:cubicBezTo>
                      <a:pt x="342000" y="114293"/>
                      <a:pt x="332432" y="108648"/>
                      <a:pt x="327403" y="99555"/>
                    </a:cubicBezTo>
                    <a:cubicBezTo>
                      <a:pt x="319976" y="85631"/>
                      <a:pt x="302667" y="80362"/>
                      <a:pt x="288743" y="87789"/>
                    </a:cubicBezTo>
                    <a:cubicBezTo>
                      <a:pt x="274817" y="95216"/>
                      <a:pt x="269550" y="112525"/>
                      <a:pt x="276977" y="126450"/>
                    </a:cubicBezTo>
                    <a:cubicBezTo>
                      <a:pt x="277128" y="126733"/>
                      <a:pt x="277283" y="127014"/>
                      <a:pt x="277444" y="127292"/>
                    </a:cubicBezTo>
                    <a:cubicBezTo>
                      <a:pt x="300401" y="168698"/>
                      <a:pt x="352577" y="183654"/>
                      <a:pt x="393985" y="160698"/>
                    </a:cubicBezTo>
                    <a:cubicBezTo>
                      <a:pt x="435391" y="137741"/>
                      <a:pt x="450347" y="85564"/>
                      <a:pt x="427391" y="44158"/>
                    </a:cubicBezTo>
                    <a:cubicBezTo>
                      <a:pt x="412283" y="16910"/>
                      <a:pt x="383581" y="3"/>
                      <a:pt x="35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3A983F4-2A4E-D270-E0EC-150D1F30D97C}"/>
                  </a:ext>
                </a:extLst>
              </p:cNvPr>
              <p:cNvSpPr/>
              <p:nvPr/>
            </p:nvSpPr>
            <p:spPr>
              <a:xfrm flipH="1">
                <a:off x="8224967" y="3303752"/>
                <a:ext cx="400036" cy="209550"/>
              </a:xfrm>
              <a:custGeom>
                <a:avLst/>
                <a:gdLst>
                  <a:gd name="connsiteX0" fmla="*/ 28575 w 400036"/>
                  <a:gd name="connsiteY0" fmla="*/ 209550 h 209550"/>
                  <a:gd name="connsiteX1" fmla="*/ 295275 w 400036"/>
                  <a:gd name="connsiteY1" fmla="*/ 209550 h 209550"/>
                  <a:gd name="connsiteX2" fmla="*/ 400037 w 400036"/>
                  <a:gd name="connsiteY2" fmla="*/ 104762 h 209550"/>
                  <a:gd name="connsiteX3" fmla="*/ 295248 w 400036"/>
                  <a:gd name="connsiteY3" fmla="*/ 0 h 209550"/>
                  <a:gd name="connsiteX4" fmla="*/ 191357 w 400036"/>
                  <a:gd name="connsiteY4" fmla="*/ 91297 h 209550"/>
                  <a:gd name="connsiteX5" fmla="*/ 216056 w 400036"/>
                  <a:gd name="connsiteY5" fmla="*/ 123292 h 209550"/>
                  <a:gd name="connsiteX6" fmla="*/ 248050 w 400036"/>
                  <a:gd name="connsiteY6" fmla="*/ 98593 h 209550"/>
                  <a:gd name="connsiteX7" fmla="*/ 301454 w 400036"/>
                  <a:gd name="connsiteY7" fmla="*/ 57553 h 209550"/>
                  <a:gd name="connsiteX8" fmla="*/ 342494 w 400036"/>
                  <a:gd name="connsiteY8" fmla="*/ 110957 h 209550"/>
                  <a:gd name="connsiteX9" fmla="*/ 295275 w 400036"/>
                  <a:gd name="connsiteY9" fmla="*/ 152400 h 209550"/>
                  <a:gd name="connsiteX10" fmla="*/ 28575 w 400036"/>
                  <a:gd name="connsiteY10" fmla="*/ 152400 h 209550"/>
                  <a:gd name="connsiteX11" fmla="*/ 0 w 400036"/>
                  <a:gd name="connsiteY11" fmla="*/ 180975 h 209550"/>
                  <a:gd name="connsiteX12" fmla="*/ 28575 w 400036"/>
                  <a:gd name="connsiteY12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0036" h="209550">
                    <a:moveTo>
                      <a:pt x="28575" y="209550"/>
                    </a:moveTo>
                    <a:lnTo>
                      <a:pt x="295275" y="209550"/>
                    </a:lnTo>
                    <a:cubicBezTo>
                      <a:pt x="353140" y="209542"/>
                      <a:pt x="400044" y="162627"/>
                      <a:pt x="400037" y="104762"/>
                    </a:cubicBezTo>
                    <a:cubicBezTo>
                      <a:pt x="400029" y="46896"/>
                      <a:pt x="353115" y="-8"/>
                      <a:pt x="295248" y="0"/>
                    </a:cubicBezTo>
                    <a:cubicBezTo>
                      <a:pt x="242598" y="7"/>
                      <a:pt x="198131" y="39084"/>
                      <a:pt x="191357" y="91297"/>
                    </a:cubicBezTo>
                    <a:cubicBezTo>
                      <a:pt x="189343" y="106952"/>
                      <a:pt x="200400" y="121277"/>
                      <a:pt x="216056" y="123292"/>
                    </a:cubicBezTo>
                    <a:cubicBezTo>
                      <a:pt x="231711" y="125306"/>
                      <a:pt x="246036" y="114249"/>
                      <a:pt x="248050" y="98593"/>
                    </a:cubicBezTo>
                    <a:cubicBezTo>
                      <a:pt x="251464" y="72513"/>
                      <a:pt x="275373" y="54139"/>
                      <a:pt x="301454" y="57553"/>
                    </a:cubicBezTo>
                    <a:cubicBezTo>
                      <a:pt x="327534" y="60967"/>
                      <a:pt x="345908" y="84876"/>
                      <a:pt x="342494" y="110957"/>
                    </a:cubicBezTo>
                    <a:cubicBezTo>
                      <a:pt x="339390" y="134666"/>
                      <a:pt x="319187" y="152398"/>
                      <a:pt x="295275" y="152400"/>
                    </a:cubicBezTo>
                    <a:lnTo>
                      <a:pt x="28575" y="152400"/>
                    </a:lnTo>
                    <a:cubicBezTo>
                      <a:pt x="12793" y="152400"/>
                      <a:pt x="0" y="165193"/>
                      <a:pt x="0" y="180975"/>
                    </a:cubicBezTo>
                    <a:cubicBezTo>
                      <a:pt x="0" y="196757"/>
                      <a:pt x="12793" y="209550"/>
                      <a:pt x="28575" y="2095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12D0FEB-76B0-10FC-DF85-B332EFCE2D6D}"/>
                  </a:ext>
                </a:extLst>
              </p:cNvPr>
              <p:cNvSpPr/>
              <p:nvPr/>
            </p:nvSpPr>
            <p:spPr>
              <a:xfrm flipH="1">
                <a:off x="7891592" y="3341853"/>
                <a:ext cx="800100" cy="285750"/>
              </a:xfrm>
              <a:custGeom>
                <a:avLst/>
                <a:gdLst>
                  <a:gd name="connsiteX0" fmla="*/ 657225 w 800100"/>
                  <a:gd name="connsiteY0" fmla="*/ 0 h 285750"/>
                  <a:gd name="connsiteX1" fmla="*/ 514350 w 800100"/>
                  <a:gd name="connsiteY1" fmla="*/ 143104 h 285750"/>
                  <a:gd name="connsiteX2" fmla="*/ 518827 w 800100"/>
                  <a:gd name="connsiteY2" fmla="*/ 178489 h 285750"/>
                  <a:gd name="connsiteX3" fmla="*/ 553612 w 800100"/>
                  <a:gd name="connsiteY3" fmla="*/ 199063 h 285750"/>
                  <a:gd name="connsiteX4" fmla="*/ 574186 w 800100"/>
                  <a:gd name="connsiteY4" fmla="*/ 164278 h 285750"/>
                  <a:gd name="connsiteX5" fmla="*/ 635794 w 800100"/>
                  <a:gd name="connsiteY5" fmla="*/ 59865 h 285750"/>
                  <a:gd name="connsiteX6" fmla="*/ 740207 w 800100"/>
                  <a:gd name="connsiteY6" fmla="*/ 121472 h 285750"/>
                  <a:gd name="connsiteX7" fmla="*/ 678599 w 800100"/>
                  <a:gd name="connsiteY7" fmla="*/ 225885 h 285750"/>
                  <a:gd name="connsiteX8" fmla="*/ 657225 w 800100"/>
                  <a:gd name="connsiteY8" fmla="*/ 228600 h 285750"/>
                  <a:gd name="connsiteX9" fmla="*/ 28575 w 800100"/>
                  <a:gd name="connsiteY9" fmla="*/ 228600 h 285750"/>
                  <a:gd name="connsiteX10" fmla="*/ 0 w 800100"/>
                  <a:gd name="connsiteY10" fmla="*/ 257175 h 285750"/>
                  <a:gd name="connsiteX11" fmla="*/ 28575 w 800100"/>
                  <a:gd name="connsiteY11" fmla="*/ 285750 h 285750"/>
                  <a:gd name="connsiteX12" fmla="*/ 657225 w 800100"/>
                  <a:gd name="connsiteY12" fmla="*/ 285750 h 285750"/>
                  <a:gd name="connsiteX13" fmla="*/ 800100 w 800100"/>
                  <a:gd name="connsiteY13" fmla="*/ 142875 h 285750"/>
                  <a:gd name="connsiteX14" fmla="*/ 657225 w 800100"/>
                  <a:gd name="connsiteY14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0100" h="285750">
                    <a:moveTo>
                      <a:pt x="657225" y="0"/>
                    </a:moveTo>
                    <a:cubicBezTo>
                      <a:pt x="578254" y="63"/>
                      <a:pt x="514287" y="64133"/>
                      <a:pt x="514350" y="143104"/>
                    </a:cubicBezTo>
                    <a:cubicBezTo>
                      <a:pt x="514360" y="155039"/>
                      <a:pt x="515864" y="166927"/>
                      <a:pt x="518827" y="178489"/>
                    </a:cubicBezTo>
                    <a:cubicBezTo>
                      <a:pt x="522751" y="193776"/>
                      <a:pt x="538325" y="202987"/>
                      <a:pt x="553612" y="199063"/>
                    </a:cubicBezTo>
                    <a:cubicBezTo>
                      <a:pt x="568899" y="195139"/>
                      <a:pt x="578110" y="179564"/>
                      <a:pt x="574186" y="164278"/>
                    </a:cubicBezTo>
                    <a:cubicBezTo>
                      <a:pt x="562366" y="118432"/>
                      <a:pt x="589948" y="71685"/>
                      <a:pt x="635794" y="59865"/>
                    </a:cubicBezTo>
                    <a:cubicBezTo>
                      <a:pt x="681639" y="48044"/>
                      <a:pt x="728386" y="75627"/>
                      <a:pt x="740207" y="121472"/>
                    </a:cubicBezTo>
                    <a:cubicBezTo>
                      <a:pt x="752027" y="167318"/>
                      <a:pt x="724444" y="214065"/>
                      <a:pt x="678599" y="225885"/>
                    </a:cubicBezTo>
                    <a:cubicBezTo>
                      <a:pt x="671617" y="227686"/>
                      <a:pt x="664435" y="228597"/>
                      <a:pt x="657225" y="228600"/>
                    </a:cubicBezTo>
                    <a:lnTo>
                      <a:pt x="28575" y="228600"/>
                    </a:lnTo>
                    <a:cubicBezTo>
                      <a:pt x="12794" y="228600"/>
                      <a:pt x="0" y="241393"/>
                      <a:pt x="0" y="257175"/>
                    </a:cubicBezTo>
                    <a:cubicBezTo>
                      <a:pt x="0" y="272957"/>
                      <a:pt x="12794" y="285750"/>
                      <a:pt x="28575" y="285750"/>
                    </a:cubicBezTo>
                    <a:lnTo>
                      <a:pt x="657225" y="285750"/>
                    </a:lnTo>
                    <a:cubicBezTo>
                      <a:pt x="736133" y="285750"/>
                      <a:pt x="800100" y="221783"/>
                      <a:pt x="800100" y="142875"/>
                    </a:cubicBezTo>
                    <a:cubicBezTo>
                      <a:pt x="800100" y="63967"/>
                      <a:pt x="736133" y="0"/>
                      <a:pt x="657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54FBE57-2E7F-8052-B252-DED886C81751}"/>
              </a:ext>
            </a:extLst>
          </p:cNvPr>
          <p:cNvSpPr txBox="1">
            <a:spLocks/>
          </p:cNvSpPr>
          <p:nvPr/>
        </p:nvSpPr>
        <p:spPr>
          <a:xfrm>
            <a:off x="838200" y="4738194"/>
            <a:ext cx="10515600" cy="65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cloud properties vary with aerosol loading? </a:t>
            </a:r>
          </a:p>
        </p:txBody>
      </p:sp>
      <p:pic>
        <p:nvPicPr>
          <p:cNvPr id="24" name="Graphic 23" descr="Cloud with solid fill">
            <a:extLst>
              <a:ext uri="{FF2B5EF4-FFF2-40B4-BE49-F238E27FC236}">
                <a16:creationId xmlns:a16="http://schemas.microsoft.com/office/drawing/2014/main" id="{A00A5E76-6629-FCC4-1175-599DD574B6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61421" y="5405583"/>
            <a:ext cx="1245777" cy="124577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6783152-E529-76EA-9AC7-70B4337CEFED}"/>
              </a:ext>
            </a:extLst>
          </p:cNvPr>
          <p:cNvGrpSpPr/>
          <p:nvPr/>
        </p:nvGrpSpPr>
        <p:grpSpPr>
          <a:xfrm>
            <a:off x="5931258" y="5222550"/>
            <a:ext cx="2084159" cy="1581584"/>
            <a:chOff x="4530689" y="5161665"/>
            <a:chExt cx="2084159" cy="1581584"/>
          </a:xfrm>
        </p:grpSpPr>
        <p:pic>
          <p:nvPicPr>
            <p:cNvPr id="26" name="Graphic 25" descr="Cloud with solid fill">
              <a:extLst>
                <a:ext uri="{FF2B5EF4-FFF2-40B4-BE49-F238E27FC236}">
                  <a16:creationId xmlns:a16="http://schemas.microsoft.com/office/drawing/2014/main" id="{1D1206DF-5C4D-B661-3B01-07B245C6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696007" y="5161665"/>
              <a:ext cx="1245777" cy="1245777"/>
            </a:xfrm>
            <a:prstGeom prst="rect">
              <a:avLst/>
            </a:prstGeom>
          </p:spPr>
        </p:pic>
        <p:pic>
          <p:nvPicPr>
            <p:cNvPr id="27" name="Graphic 26" descr="Cloud with solid fill">
              <a:extLst>
                <a:ext uri="{FF2B5EF4-FFF2-40B4-BE49-F238E27FC236}">
                  <a16:creationId xmlns:a16="http://schemas.microsoft.com/office/drawing/2014/main" id="{035FD2C5-53A4-0969-3FDE-A2CD4DE9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369071" y="5265094"/>
              <a:ext cx="1245777" cy="1245777"/>
            </a:xfrm>
            <a:prstGeom prst="rect">
              <a:avLst/>
            </a:prstGeom>
          </p:spPr>
        </p:pic>
        <p:pic>
          <p:nvPicPr>
            <p:cNvPr id="28" name="Graphic 27" descr="Cloud with solid fill">
              <a:extLst>
                <a:ext uri="{FF2B5EF4-FFF2-40B4-BE49-F238E27FC236}">
                  <a16:creationId xmlns:a16="http://schemas.microsoft.com/office/drawing/2014/main" id="{56926CB4-767E-8596-F833-922DB28E9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530689" y="5497472"/>
              <a:ext cx="1245777" cy="124577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42406D-9BB7-1C43-DAFF-AA2905E5F5A0}"/>
              </a:ext>
            </a:extLst>
          </p:cNvPr>
          <p:cNvGrpSpPr/>
          <p:nvPr/>
        </p:nvGrpSpPr>
        <p:grpSpPr>
          <a:xfrm>
            <a:off x="4411309" y="5209627"/>
            <a:ext cx="914400" cy="1460700"/>
            <a:chOff x="2943225" y="4936061"/>
            <a:chExt cx="914400" cy="1460700"/>
          </a:xfrm>
        </p:grpSpPr>
        <p:pic>
          <p:nvPicPr>
            <p:cNvPr id="30" name="Graphic 29" descr="Arrow Right with solid fill">
              <a:extLst>
                <a:ext uri="{FF2B5EF4-FFF2-40B4-BE49-F238E27FC236}">
                  <a16:creationId xmlns:a16="http://schemas.microsoft.com/office/drawing/2014/main" id="{0A0647FD-ACA2-26EE-31D5-F3311F8A8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943225" y="5482361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Question mark with solid fill">
              <a:extLst>
                <a:ext uri="{FF2B5EF4-FFF2-40B4-BE49-F238E27FC236}">
                  <a16:creationId xmlns:a16="http://schemas.microsoft.com/office/drawing/2014/main" id="{77EFBCFC-4D76-8D9D-5D23-5D24B221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943225" y="4936061"/>
              <a:ext cx="914400" cy="9144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2CF80-1076-6F03-89E5-659C9BA5AA0C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E62A72D-3056-7434-5FC2-C75BB1B6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Ongoing project: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applying remote sensing to study aerosol-cloud interactions</a:t>
            </a:r>
          </a:p>
        </p:txBody>
      </p:sp>
    </p:spTree>
    <p:extLst>
      <p:ext uri="{BB962C8B-B14F-4D97-AF65-F5344CB8AC3E}">
        <p14:creationId xmlns:p14="http://schemas.microsoft.com/office/powerpoint/2010/main" val="7463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FE5C-626E-E6CB-30AA-52A1BEC8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28216"/>
            <a:ext cx="11507724" cy="4448747"/>
          </a:xfrm>
        </p:spPr>
        <p:txBody>
          <a:bodyPr/>
          <a:lstStyle/>
          <a:p>
            <a:r>
              <a:rPr lang="en-US" dirty="0"/>
              <a:t>Objective: inspect aerosol behaviors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Summer 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 America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E011D-3A04-82C9-72E2-419B4C37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592" y="6383465"/>
            <a:ext cx="2743200" cy="365125"/>
          </a:xfrm>
        </p:spPr>
        <p:txBody>
          <a:bodyPr/>
          <a:lstStyle/>
          <a:p>
            <a:fld id="{ACF28D7C-14C8-459D-961D-2CBC3DC13E58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BC0EBC-F7AF-1580-C5CF-4D0FC6A7ECEA}"/>
              </a:ext>
            </a:extLst>
          </p:cNvPr>
          <p:cNvSpPr/>
          <p:nvPr/>
        </p:nvSpPr>
        <p:spPr>
          <a:xfrm>
            <a:off x="639275" y="2166897"/>
            <a:ext cx="63155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TW" sz="20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Using satellite observations is a good choice for my study</a:t>
            </a:r>
            <a:endParaRPr lang="en-US" sz="2000" b="0" i="1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40674C-76F6-EB44-A864-2668FD9E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81" y="2864121"/>
            <a:ext cx="3628141" cy="1622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B6CF50-A059-B3C3-374B-4A3ACE32FE7D}"/>
              </a:ext>
            </a:extLst>
          </p:cNvPr>
          <p:cNvSpPr txBox="1"/>
          <p:nvPr/>
        </p:nvSpPr>
        <p:spPr>
          <a:xfrm>
            <a:off x="4604223" y="2921168"/>
            <a:ext cx="60759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</a:rPr>
              <a:t>G</a:t>
            </a:r>
            <a:r>
              <a:rPr lang="en-US" sz="2000" dirty="0">
                <a:solidFill>
                  <a:srgbClr val="0070C0"/>
                </a:solidFill>
              </a:rPr>
              <a:t>eostationary orbits (GEO) &amp; polar orbits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GEO: looking at the same location.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Polar: crossing the poles several times each day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184BD-E673-2D78-A294-B349F9B41ABE}"/>
              </a:ext>
            </a:extLst>
          </p:cNvPr>
          <p:cNvSpPr txBox="1"/>
          <p:nvPr/>
        </p:nvSpPr>
        <p:spPr>
          <a:xfrm>
            <a:off x="342901" y="2726775"/>
            <a:ext cx="282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https://paos.colorado.edu/~fasullo/1060/resources/satellites.html</a:t>
            </a:r>
          </a:p>
        </p:txBody>
      </p:sp>
      <p:pic>
        <p:nvPicPr>
          <p:cNvPr id="3074" name="Picture 2" descr="image of diagram showing difference between passive and active remote sensing">
            <a:extLst>
              <a:ext uri="{FF2B5EF4-FFF2-40B4-BE49-F238E27FC236}">
                <a16:creationId xmlns:a16="http://schemas.microsoft.com/office/drawing/2014/main" id="{CE72762A-969A-51CD-A169-BEAD94CF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81" y="4507661"/>
            <a:ext cx="5507306" cy="21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900D76-D6D5-3C14-E3F1-F0764ED13730}"/>
              </a:ext>
            </a:extLst>
          </p:cNvPr>
          <p:cNvSpPr txBox="1"/>
          <p:nvPr/>
        </p:nvSpPr>
        <p:spPr>
          <a:xfrm>
            <a:off x="249999" y="5060026"/>
            <a:ext cx="520604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</a:rPr>
              <a:t>Passive &amp; Active remote sensing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Passive: using the reflected solar radiation.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Activate: emitting radiation and detecting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1A9007-EF68-A69B-6B5D-3DCCA0843EE1}"/>
              </a:ext>
            </a:extLst>
          </p:cNvPr>
          <p:cNvSpPr txBox="1"/>
          <p:nvPr/>
        </p:nvSpPr>
        <p:spPr>
          <a:xfrm>
            <a:off x="5899681" y="6375221"/>
            <a:ext cx="5310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https://www.earthdata.nasa.gov/learn/earth-observation-data-basics/remote-sensing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FC9D7-9D96-34B6-62F2-2DAE4419B300}"/>
              </a:ext>
            </a:extLst>
          </p:cNvPr>
          <p:cNvSpPr/>
          <p:nvPr/>
        </p:nvSpPr>
        <p:spPr>
          <a:xfrm>
            <a:off x="0" y="335901"/>
            <a:ext cx="12192000" cy="9893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199AFFE-91A6-A16B-F5C4-0A1B6C10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8" y="170794"/>
            <a:ext cx="55981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&amp; methods</a:t>
            </a:r>
          </a:p>
        </p:txBody>
      </p:sp>
    </p:spTree>
    <p:extLst>
      <p:ext uri="{BB962C8B-B14F-4D97-AF65-F5344CB8AC3E}">
        <p14:creationId xmlns:p14="http://schemas.microsoft.com/office/powerpoint/2010/main" val="4017068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1F58A-C2F8-6A6E-7E2E-426B6F02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952767-C28F-0E7D-CB7A-24A1869418EB}"/>
              </a:ext>
            </a:extLst>
          </p:cNvPr>
          <p:cNvSpPr/>
          <p:nvPr/>
        </p:nvSpPr>
        <p:spPr>
          <a:xfrm>
            <a:off x="0" y="335901"/>
            <a:ext cx="12192000" cy="9893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0AE330-52D2-2483-F426-0593A4B66458}"/>
              </a:ext>
            </a:extLst>
          </p:cNvPr>
          <p:cNvGrpSpPr/>
          <p:nvPr/>
        </p:nvGrpSpPr>
        <p:grpSpPr>
          <a:xfrm>
            <a:off x="597408" y="1676400"/>
            <a:ext cx="7526859" cy="4035222"/>
            <a:chOff x="358363" y="1845848"/>
            <a:chExt cx="6385886" cy="338452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1DEDC68-0676-3B93-BAA8-CE4315084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63" y="1845848"/>
              <a:ext cx="6385886" cy="338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E21176-12B7-CD57-FA00-2C0D8FF94A0F}"/>
                </a:ext>
              </a:extLst>
            </p:cNvPr>
            <p:cNvGrpSpPr/>
            <p:nvPr/>
          </p:nvGrpSpPr>
          <p:grpSpPr>
            <a:xfrm>
              <a:off x="2057400" y="2276856"/>
              <a:ext cx="713232" cy="713232"/>
              <a:chOff x="1719072" y="1618488"/>
              <a:chExt cx="713232" cy="713232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E586D96-352E-5FD6-E7B4-E5ECCF902DE3}"/>
                  </a:ext>
                </a:extLst>
              </p:cNvPr>
              <p:cNvCxnSpPr/>
              <p:nvPr/>
            </p:nvCxnSpPr>
            <p:spPr>
              <a:xfrm>
                <a:off x="1755648" y="1618488"/>
                <a:ext cx="640080" cy="7132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D4258D7-94E0-05BF-3E09-B48A910608F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55648" y="1618488"/>
                <a:ext cx="640080" cy="7132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6649F1A5-6AEB-E8CA-5459-39B4AE3E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8" y="170794"/>
            <a:ext cx="55981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&amp; methods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9EF488-1382-D2C1-B401-933B509BFE2D}"/>
              </a:ext>
            </a:extLst>
          </p:cNvPr>
          <p:cNvSpPr txBox="1">
            <a:spLocks/>
          </p:cNvSpPr>
          <p:nvPr/>
        </p:nvSpPr>
        <p:spPr>
          <a:xfrm>
            <a:off x="8274800" y="1678262"/>
            <a:ext cx="3767847" cy="426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STIX-Bold"/>
              </a:rPr>
              <a:t>Moderate Resolution Imaging Spectroradiometer (MODIS)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altLang="zh-TW" sz="2000" dirty="0">
                <a:solidFill>
                  <a:srgbClr val="0070C0"/>
                </a:solidFill>
              </a:rPr>
              <a:t>Aqua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Passive remote sensing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2-time passing per day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(1: 30 AM &amp; 1:30 PM local time)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AOD retrieved at 550 nm.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B51C5-8EC8-44A7-2800-B7B55450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89C7-F734-40D2-8DE3-3823B71590F4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87840-3859-4FB3-E4B1-1DDBCA756708}"/>
              </a:ext>
            </a:extLst>
          </p:cNvPr>
          <p:cNvSpPr/>
          <p:nvPr/>
        </p:nvSpPr>
        <p:spPr>
          <a:xfrm>
            <a:off x="5376672" y="2075688"/>
            <a:ext cx="1499616" cy="107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8CB6DA-0C7B-12DA-5D4A-09B5AEA84F21}"/>
                  </a:ext>
                </a:extLst>
              </p:cNvPr>
              <p:cNvSpPr/>
              <p:nvPr/>
            </p:nvSpPr>
            <p:spPr>
              <a:xfrm>
                <a:off x="4021866" y="5788785"/>
                <a:ext cx="631999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US" sz="2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cap="none" spc="0" smtClean="0">
                                  <a:ln w="0"/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𝑠𝑐𝑎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cap="none" spc="0" smtClean="0">
                              <a:ln w="0"/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𝐴𝑒𝑟𝑜𝑠𝑜𝑙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𝑂𝑝𝑡𝑖𝑐𝑎𝑙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𝐷𝑒𝑝𝑡h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(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𝐴𝑂𝐷</m:t>
                      </m:r>
                      <m:r>
                        <a:rPr lang="en-US" sz="2000" b="0" i="1" cap="none" spc="0" smtClean="0">
                          <a:ln w="0"/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cap="none" spc="0" dirty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8CB6DA-0C7B-12DA-5D4A-09B5AEA84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866" y="5788785"/>
                <a:ext cx="6319998" cy="1015663"/>
              </a:xfrm>
              <a:prstGeom prst="rect">
                <a:avLst/>
              </a:prstGeom>
              <a:blipFill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B62CCB1-85D3-B152-3B3B-B1EE597511DD}"/>
              </a:ext>
            </a:extLst>
          </p:cNvPr>
          <p:cNvSpPr/>
          <p:nvPr/>
        </p:nvSpPr>
        <p:spPr>
          <a:xfrm>
            <a:off x="2950194" y="5759842"/>
            <a:ext cx="2143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  <a:solidFill>
                  <a:srgbClr val="FF0000"/>
                </a:solidFill>
              </a:rPr>
              <a:t>Recall </a:t>
            </a:r>
            <a:r>
              <a:rPr lang="en-US" sz="2000" b="0" i="1" cap="none" spc="0" dirty="0">
                <a:ln w="0"/>
                <a:solidFill>
                  <a:srgbClr val="FF0000"/>
                </a:solidFill>
              </a:rPr>
              <a:t>Beer’s law</a:t>
            </a:r>
          </a:p>
        </p:txBody>
      </p:sp>
    </p:spTree>
    <p:extLst>
      <p:ext uri="{BB962C8B-B14F-4D97-AF65-F5344CB8AC3E}">
        <p14:creationId xmlns:p14="http://schemas.microsoft.com/office/powerpoint/2010/main" val="23749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40EB7-42BD-8CFA-C805-28B36A1F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22D4BE-D39B-9183-0B27-59241BEBFFB5}"/>
              </a:ext>
            </a:extLst>
          </p:cNvPr>
          <p:cNvSpPr/>
          <p:nvPr/>
        </p:nvSpPr>
        <p:spPr>
          <a:xfrm>
            <a:off x="0" y="335901"/>
            <a:ext cx="12192000" cy="9893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BBFBEA-CA34-7060-A55B-065241AE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08" y="170794"/>
            <a:ext cx="55981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&amp; 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85889F-0635-3920-DFA0-536A5656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248" y="6397371"/>
            <a:ext cx="2743200" cy="365125"/>
          </a:xfrm>
        </p:spPr>
        <p:txBody>
          <a:bodyPr/>
          <a:lstStyle/>
          <a:p>
            <a:fld id="{FBDA89C7-F734-40D2-8DE3-3823B71590F4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D94FDE-1DAF-2E4F-C42B-29163D41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728216"/>
            <a:ext cx="11507724" cy="4448747"/>
          </a:xfrm>
        </p:spPr>
        <p:txBody>
          <a:bodyPr/>
          <a:lstStyle/>
          <a:p>
            <a:r>
              <a:rPr lang="en-US" dirty="0"/>
              <a:t>Objective: inspect aerosol behaviors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Summer 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 America</a:t>
            </a:r>
            <a:endParaRPr lang="en-U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81BF47-FB8B-CA0E-A289-A062A0CA8C06}"/>
              </a:ext>
            </a:extLst>
          </p:cNvPr>
          <p:cNvSpPr/>
          <p:nvPr/>
        </p:nvSpPr>
        <p:spPr>
          <a:xfrm>
            <a:off x="639274" y="2166897"/>
            <a:ext cx="76451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i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000" b="0" i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interested in the most common patterns (spatial distributions).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DD2381-D0BE-7AA2-A35D-550BA82F7690}"/>
              </a:ext>
            </a:extLst>
          </p:cNvPr>
          <p:cNvSpPr/>
          <p:nvPr/>
        </p:nvSpPr>
        <p:spPr>
          <a:xfrm>
            <a:off x="641678" y="2969978"/>
            <a:ext cx="11207422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2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observed variable has the dimensions of time and space, such as AOD [time, latitude, longitude].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zh-TW" altLang="en-US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zh-TW" altLang="en-US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extract</a:t>
            </a:r>
            <a:r>
              <a:rPr lang="zh-TW" altLang="en-US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zh-TW" altLang="en-US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patterns?</a:t>
            </a:r>
            <a:r>
              <a:rPr lang="en-US" sz="2200" i="1" dirty="0">
                <a:ln w="0"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2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0" i="1" u="sng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en-US" sz="22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applying a statistical tool called empirical orthogonal functions (EOF)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decomposes the observed variable based on the frequency of the patterns.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Therefore,</a:t>
            </a:r>
            <a:b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AOD[time, latitude, longitude]               patterns [</a:t>
            </a: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latitude, longitude</a:t>
            </a: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 + temporal index [time]</a:t>
            </a:r>
            <a:endParaRPr lang="en-US" sz="20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14314E6-DCCF-D640-7022-240844179B5F}"/>
              </a:ext>
            </a:extLst>
          </p:cNvPr>
          <p:cNvSpPr/>
          <p:nvPr/>
        </p:nvSpPr>
        <p:spPr>
          <a:xfrm>
            <a:off x="4315968" y="5959376"/>
            <a:ext cx="636629" cy="343297"/>
          </a:xfrm>
          <a:prstGeom prst="rightArrow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BD5027-2A4F-3E4B-2E6B-84DCE748B585}"/>
              </a:ext>
            </a:extLst>
          </p:cNvPr>
          <p:cNvSpPr/>
          <p:nvPr/>
        </p:nvSpPr>
        <p:spPr>
          <a:xfrm>
            <a:off x="597408" y="4043874"/>
            <a:ext cx="413918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6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39688-F935-5899-19F0-3143D001F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4CA3-C018-BFEF-86CA-9C9C4BE6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900E2-699D-2D95-2C0A-99ACC782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C2B73-DC95-B742-6964-E21BFBE79583}"/>
              </a:ext>
            </a:extLst>
          </p:cNvPr>
          <p:cNvSpPr/>
          <p:nvPr/>
        </p:nvSpPr>
        <p:spPr>
          <a:xfrm>
            <a:off x="308205" y="315438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me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59F40-A8A4-DAB8-AA67-8D763C0F896D}"/>
              </a:ext>
            </a:extLst>
          </p:cNvPr>
          <p:cNvGrpSpPr/>
          <p:nvPr/>
        </p:nvGrpSpPr>
        <p:grpSpPr>
          <a:xfrm>
            <a:off x="553057" y="1821400"/>
            <a:ext cx="11501783" cy="3304785"/>
            <a:chOff x="3145522" y="1904524"/>
            <a:chExt cx="8909318" cy="2559897"/>
          </a:xfrm>
        </p:grpSpPr>
        <p:pic>
          <p:nvPicPr>
            <p:cNvPr id="5" name="Picture 4" descr="A map of the world&#10;&#10;AI-generated content may be incorrect.">
              <a:extLst>
                <a:ext uri="{FF2B5EF4-FFF2-40B4-BE49-F238E27FC236}">
                  <a16:creationId xmlns:a16="http://schemas.microsoft.com/office/drawing/2014/main" id="{9BF23092-AB13-E97A-3796-E2EC2AC6A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13"/>
            <a:stretch>
              <a:fillRect/>
            </a:stretch>
          </p:blipFill>
          <p:spPr>
            <a:xfrm>
              <a:off x="3145522" y="2006126"/>
              <a:ext cx="8039715" cy="2458295"/>
            </a:xfrm>
            <a:prstGeom prst="rect">
              <a:avLst/>
            </a:prstGeom>
          </p:spPr>
        </p:pic>
        <p:pic>
          <p:nvPicPr>
            <p:cNvPr id="10" name="Picture 9" descr="A map of the world&#10;&#10;AI-generated content may be incorrect.">
              <a:extLst>
                <a:ext uri="{FF2B5EF4-FFF2-40B4-BE49-F238E27FC236}">
                  <a16:creationId xmlns:a16="http://schemas.microsoft.com/office/drawing/2014/main" id="{F03A5DA6-E45C-0E10-F47E-911EAD1D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68"/>
            <a:stretch>
              <a:fillRect/>
            </a:stretch>
          </p:blipFill>
          <p:spPr>
            <a:xfrm>
              <a:off x="11452983" y="1904524"/>
              <a:ext cx="601857" cy="2458295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DDB7D2F-AFE6-8320-A919-0AA9B904896E}"/>
              </a:ext>
            </a:extLst>
          </p:cNvPr>
          <p:cNvSpPr/>
          <p:nvPr/>
        </p:nvSpPr>
        <p:spPr>
          <a:xfrm>
            <a:off x="8942832" y="3749040"/>
            <a:ext cx="493776" cy="46634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054A7-52E7-A2C7-E6D1-F5B979ECE47D}"/>
              </a:ext>
            </a:extLst>
          </p:cNvPr>
          <p:cNvSpPr/>
          <p:nvPr/>
        </p:nvSpPr>
        <p:spPr>
          <a:xfrm>
            <a:off x="9326099" y="3954780"/>
            <a:ext cx="6197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200" b="0" cap="none" spc="0" dirty="0">
                <a:ln w="0"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Taiwan</a:t>
            </a:r>
            <a:endParaRPr lang="en-US" sz="1200" b="0" cap="none" spc="0" dirty="0">
              <a:ln w="0"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F37C40-D34F-52AE-09AA-43F62BF4A007}"/>
              </a:ext>
            </a:extLst>
          </p:cNvPr>
          <p:cNvSpPr/>
          <p:nvPr/>
        </p:nvSpPr>
        <p:spPr>
          <a:xfrm>
            <a:off x="9709111" y="3539376"/>
            <a:ext cx="5421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200" b="0" cap="none" spc="0" dirty="0">
                <a:ln w="0"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1200" b="0" cap="none" spc="0" dirty="0">
              <a:ln w="0"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B5B796-A4FA-B985-1414-3F2244719A87}"/>
              </a:ext>
            </a:extLst>
          </p:cNvPr>
          <p:cNvSpPr/>
          <p:nvPr/>
        </p:nvSpPr>
        <p:spPr>
          <a:xfrm>
            <a:off x="856913" y="5126185"/>
            <a:ext cx="111979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Motivation: East Asia is one of the most polluted areas. I am interested in how these pollutants impact weather systems.</a:t>
            </a:r>
          </a:p>
        </p:txBody>
      </p:sp>
    </p:spTree>
    <p:extLst>
      <p:ext uri="{BB962C8B-B14F-4D97-AF65-F5344CB8AC3E}">
        <p14:creationId xmlns:p14="http://schemas.microsoft.com/office/powerpoint/2010/main" val="3275819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A348A-1B92-FD46-25B0-28AD4B6A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89C7-F734-40D2-8DE3-3823B71590F4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0258F-EAC0-8EA8-3F9B-32FBAC2A8D8A}"/>
              </a:ext>
            </a:extLst>
          </p:cNvPr>
          <p:cNvSpPr/>
          <p:nvPr/>
        </p:nvSpPr>
        <p:spPr>
          <a:xfrm>
            <a:off x="0" y="0"/>
            <a:ext cx="8115300" cy="1562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BA7F0-5143-BFC9-EA81-5AF6D0B5B0B8}"/>
              </a:ext>
            </a:extLst>
          </p:cNvPr>
          <p:cNvSpPr/>
          <p:nvPr/>
        </p:nvSpPr>
        <p:spPr>
          <a:xfrm>
            <a:off x="8115300" y="0"/>
            <a:ext cx="4076700" cy="1562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EDC7D2-EE4B-462C-7E0D-633B7F55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results (EOF analysis)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48910-2C5D-60C5-04CB-EA164886F03C}"/>
              </a:ext>
            </a:extLst>
          </p:cNvPr>
          <p:cNvSpPr/>
          <p:nvPr/>
        </p:nvSpPr>
        <p:spPr>
          <a:xfrm>
            <a:off x="8450852" y="199287"/>
            <a:ext cx="3503226" cy="115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Smoke events,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 in North America,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Dust transport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21875F-D6B8-A21E-E377-D1CB6696D71B}"/>
              </a:ext>
            </a:extLst>
          </p:cNvPr>
          <p:cNvSpPr/>
          <p:nvPr/>
        </p:nvSpPr>
        <p:spPr>
          <a:xfrm>
            <a:off x="376474" y="6051924"/>
            <a:ext cx="70191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three EOF modes explained the bulk of the variance (&gt;50%).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11631-512C-17CA-7098-4AEFF510D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4" y="1836246"/>
            <a:ext cx="11052279" cy="41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74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9FF2A9-FEF8-6694-EF61-ECB84E6237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56" y="2393482"/>
            <a:ext cx="6705281" cy="31293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F2A289-AB6F-77F1-9B7C-1F3B9E61A215}"/>
              </a:ext>
            </a:extLst>
          </p:cNvPr>
          <p:cNvSpPr/>
          <p:nvPr/>
        </p:nvSpPr>
        <p:spPr>
          <a:xfrm>
            <a:off x="8668513" y="227847"/>
            <a:ext cx="3381414" cy="320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A535D8-D4C7-0BC6-0B43-DBA50B4F43BA}"/>
              </a:ext>
            </a:extLst>
          </p:cNvPr>
          <p:cNvSpPr/>
          <p:nvPr/>
        </p:nvSpPr>
        <p:spPr>
          <a:xfrm>
            <a:off x="0" y="208680"/>
            <a:ext cx="7839075" cy="116557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D75D-27A0-5F14-E738-541B590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73" y="326543"/>
            <a:ext cx="7566319" cy="941085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work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98424-CEFF-F7B2-4201-A33D9F06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292" y="6128821"/>
            <a:ext cx="2743200" cy="365125"/>
          </a:xfrm>
        </p:spPr>
        <p:txBody>
          <a:bodyPr/>
          <a:lstStyle/>
          <a:p>
            <a:fld id="{FBDA89C7-F734-40D2-8DE3-3823B71590F4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3D109-F564-3BAD-2C8B-F6B0C6B5AB6E}"/>
              </a:ext>
            </a:extLst>
          </p:cNvPr>
          <p:cNvSpPr/>
          <p:nvPr/>
        </p:nvSpPr>
        <p:spPr>
          <a:xfrm>
            <a:off x="0" y="1646649"/>
            <a:ext cx="8153400" cy="137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 the time when the aerosol is distributed similarly to the EOF patterns.</a:t>
            </a:r>
            <a:endParaRPr lang="en-US" sz="2200" b="0" cap="none" spc="0" dirty="0">
              <a:ln w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0383A8-123B-5DD4-F439-85412F3476DD}"/>
              </a:ext>
            </a:extLst>
          </p:cNvPr>
          <p:cNvGrpSpPr/>
          <p:nvPr/>
        </p:nvGrpSpPr>
        <p:grpSpPr>
          <a:xfrm>
            <a:off x="8575865" y="237006"/>
            <a:ext cx="3474062" cy="3474062"/>
            <a:chOff x="1456523" y="2478661"/>
            <a:chExt cx="1756404" cy="1756404"/>
          </a:xfrm>
        </p:grpSpPr>
        <p:pic>
          <p:nvPicPr>
            <p:cNvPr id="8" name="Content Placeholder 4" descr="Forest scene with solid fill">
              <a:extLst>
                <a:ext uri="{FF2B5EF4-FFF2-40B4-BE49-F238E27FC236}">
                  <a16:creationId xmlns:a16="http://schemas.microsoft.com/office/drawing/2014/main" id="{084A7324-6810-422E-8AB5-E4E3B5AD9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6523" y="2478661"/>
              <a:ext cx="1756404" cy="1756404"/>
            </a:xfrm>
            <a:prstGeom prst="rect">
              <a:avLst/>
            </a:prstGeom>
          </p:spPr>
        </p:pic>
        <p:pic>
          <p:nvPicPr>
            <p:cNvPr id="9" name="Graphic 8" descr="Fire with solid fill">
              <a:extLst>
                <a:ext uri="{FF2B5EF4-FFF2-40B4-BE49-F238E27FC236}">
                  <a16:creationId xmlns:a16="http://schemas.microsoft.com/office/drawing/2014/main" id="{E0392B58-F5A6-3DEC-8374-5B54674C9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77657" y="3039053"/>
              <a:ext cx="421316" cy="421316"/>
            </a:xfrm>
            <a:prstGeom prst="rect">
              <a:avLst/>
            </a:prstGeom>
          </p:spPr>
        </p:pic>
        <p:pic>
          <p:nvPicPr>
            <p:cNvPr id="10" name="Graphic 9" descr="Fire with solid fill">
              <a:extLst>
                <a:ext uri="{FF2B5EF4-FFF2-40B4-BE49-F238E27FC236}">
                  <a16:creationId xmlns:a16="http://schemas.microsoft.com/office/drawing/2014/main" id="{7C6C651B-F97B-1278-172C-F8CAF907A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68619" y="3416495"/>
              <a:ext cx="421316" cy="421316"/>
            </a:xfrm>
            <a:prstGeom prst="rect">
              <a:avLst/>
            </a:prstGeom>
          </p:spPr>
        </p:pic>
        <p:pic>
          <p:nvPicPr>
            <p:cNvPr id="11" name="Graphic 10" descr="Fire with solid fill">
              <a:extLst>
                <a:ext uri="{FF2B5EF4-FFF2-40B4-BE49-F238E27FC236}">
                  <a16:creationId xmlns:a16="http://schemas.microsoft.com/office/drawing/2014/main" id="{D3693F3D-1B67-D8DA-01EC-109F4E397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56523" y="3579978"/>
              <a:ext cx="421316" cy="42131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988FCCA-E44E-D50F-F693-8BB522A02F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2"/>
          <a:stretch>
            <a:fillRect/>
          </a:stretch>
        </p:blipFill>
        <p:spPr>
          <a:xfrm>
            <a:off x="294178" y="2393482"/>
            <a:ext cx="2638015" cy="30380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231959A-1938-4EE4-05F5-7861067C6D00}"/>
              </a:ext>
            </a:extLst>
          </p:cNvPr>
          <p:cNvSpPr/>
          <p:nvPr/>
        </p:nvSpPr>
        <p:spPr>
          <a:xfrm>
            <a:off x="142072" y="5840500"/>
            <a:ext cx="10583839" cy="78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Inspect the cloud variability associated with these aerosol patterns.  </a:t>
            </a:r>
            <a:endParaRPr lang="en-US" sz="2200" b="0" cap="none" spc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91869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E9174-B9C5-8AC9-8572-5F02B3471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0B34CC-A3FE-4552-4C81-C3EF56240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356" y="2393590"/>
            <a:ext cx="6705281" cy="31291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8CD293-BB68-8847-E832-55757BD916B2}"/>
              </a:ext>
            </a:extLst>
          </p:cNvPr>
          <p:cNvSpPr/>
          <p:nvPr/>
        </p:nvSpPr>
        <p:spPr>
          <a:xfrm>
            <a:off x="0" y="208680"/>
            <a:ext cx="7839075" cy="116557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C9F42-6944-945F-1352-882AB962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73" y="326543"/>
            <a:ext cx="7566319" cy="941085"/>
          </a:xfrm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 work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DFCD-0BDE-430D-E8D6-DF2BC5EB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292" y="6128821"/>
            <a:ext cx="2743200" cy="365125"/>
          </a:xfrm>
        </p:spPr>
        <p:txBody>
          <a:bodyPr/>
          <a:lstStyle/>
          <a:p>
            <a:fld id="{FBDA89C7-F734-40D2-8DE3-3823B71590F4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4168D-3205-DD61-750E-4547E185BC4D}"/>
              </a:ext>
            </a:extLst>
          </p:cNvPr>
          <p:cNvSpPr/>
          <p:nvPr/>
        </p:nvSpPr>
        <p:spPr>
          <a:xfrm>
            <a:off x="0" y="1646649"/>
            <a:ext cx="8153400" cy="137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 the time when the aerosol is distributed similarly to the EOF patterns.</a:t>
            </a:r>
            <a:endParaRPr lang="en-US" sz="2200" b="0" cap="none" spc="0" dirty="0">
              <a:ln w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E3FC1A-5889-AA3F-A99D-9D1643FF7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2"/>
          <a:stretch>
            <a:fillRect/>
          </a:stretch>
        </p:blipFill>
        <p:spPr>
          <a:xfrm>
            <a:off x="294178" y="2393482"/>
            <a:ext cx="2638015" cy="30380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E6C9BF9-EAD8-092A-EBC7-25950D0CBFCD}"/>
              </a:ext>
            </a:extLst>
          </p:cNvPr>
          <p:cNvSpPr/>
          <p:nvPr/>
        </p:nvSpPr>
        <p:spPr>
          <a:xfrm>
            <a:off x="142072" y="5840500"/>
            <a:ext cx="10583839" cy="78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Inspect the cloud variability associated with these aerosol patterns.  </a:t>
            </a:r>
            <a:endParaRPr lang="en-US" sz="2200" b="0" cap="none" spc="0" dirty="0">
              <a:ln w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8BAEA-3897-4C88-508B-C3E5D7620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0" r="1"/>
          <a:stretch>
            <a:fillRect/>
          </a:stretch>
        </p:blipFill>
        <p:spPr>
          <a:xfrm>
            <a:off x="228908" y="2391181"/>
            <a:ext cx="2801885" cy="30515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0465E-C7E8-D231-6256-D34AEE62014A}"/>
              </a:ext>
            </a:extLst>
          </p:cNvPr>
          <p:cNvGrpSpPr/>
          <p:nvPr/>
        </p:nvGrpSpPr>
        <p:grpSpPr>
          <a:xfrm>
            <a:off x="8724209" y="541662"/>
            <a:ext cx="3173613" cy="2209973"/>
            <a:chOff x="7834442" y="2569168"/>
            <a:chExt cx="2449088" cy="1643463"/>
          </a:xfrm>
        </p:grpSpPr>
        <p:pic>
          <p:nvPicPr>
            <p:cNvPr id="14" name="Graphic 13" descr="Desert scene with solid fill">
              <a:extLst>
                <a:ext uri="{FF2B5EF4-FFF2-40B4-BE49-F238E27FC236}">
                  <a16:creationId xmlns:a16="http://schemas.microsoft.com/office/drawing/2014/main" id="{9B8FCC90-28ED-9625-3B2F-7F9C1107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0067" y="2569168"/>
              <a:ext cx="1643463" cy="164346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CCE7A4-B6F1-3AD4-8A54-978ED55E1DEC}"/>
                </a:ext>
              </a:extLst>
            </p:cNvPr>
            <p:cNvGrpSpPr/>
            <p:nvPr/>
          </p:nvGrpSpPr>
          <p:grpSpPr>
            <a:xfrm>
              <a:off x="7834442" y="3303752"/>
              <a:ext cx="800100" cy="552466"/>
              <a:chOff x="7891592" y="3303752"/>
              <a:chExt cx="800100" cy="55246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1AB67B-4F0F-75C1-1CB4-E46B3D5FCBC7}"/>
                  </a:ext>
                </a:extLst>
              </p:cNvPr>
              <p:cNvSpPr/>
              <p:nvPr/>
            </p:nvSpPr>
            <p:spPr>
              <a:xfrm flipH="1">
                <a:off x="8015417" y="3684753"/>
                <a:ext cx="438157" cy="171465"/>
              </a:xfrm>
              <a:custGeom>
                <a:avLst/>
                <a:gdLst>
                  <a:gd name="connsiteX0" fmla="*/ 352425 w 438157"/>
                  <a:gd name="connsiteY0" fmla="*/ 0 h 171465"/>
                  <a:gd name="connsiteX1" fmla="*/ 350072 w 438157"/>
                  <a:gd name="connsiteY1" fmla="*/ 238 h 171465"/>
                  <a:gd name="connsiteX2" fmla="*/ 347710 w 438157"/>
                  <a:gd name="connsiteY2" fmla="*/ 0 h 171465"/>
                  <a:gd name="connsiteX3" fmla="*/ 28575 w 438157"/>
                  <a:gd name="connsiteY3" fmla="*/ 0 h 171465"/>
                  <a:gd name="connsiteX4" fmla="*/ 0 w 438157"/>
                  <a:gd name="connsiteY4" fmla="*/ 28575 h 171465"/>
                  <a:gd name="connsiteX5" fmla="*/ 28575 w 438157"/>
                  <a:gd name="connsiteY5" fmla="*/ 57150 h 171465"/>
                  <a:gd name="connsiteX6" fmla="*/ 347710 w 438157"/>
                  <a:gd name="connsiteY6" fmla="*/ 57150 h 171465"/>
                  <a:gd name="connsiteX7" fmla="*/ 350063 w 438157"/>
                  <a:gd name="connsiteY7" fmla="*/ 56912 h 171465"/>
                  <a:gd name="connsiteX8" fmla="*/ 352425 w 438157"/>
                  <a:gd name="connsiteY8" fmla="*/ 57150 h 171465"/>
                  <a:gd name="connsiteX9" fmla="*/ 380983 w 438157"/>
                  <a:gd name="connsiteY9" fmla="*/ 85742 h 171465"/>
                  <a:gd name="connsiteX10" fmla="*/ 352391 w 438157"/>
                  <a:gd name="connsiteY10" fmla="*/ 114300 h 171465"/>
                  <a:gd name="connsiteX11" fmla="*/ 327403 w 438157"/>
                  <a:gd name="connsiteY11" fmla="*/ 99555 h 171465"/>
                  <a:gd name="connsiteX12" fmla="*/ 288743 w 438157"/>
                  <a:gd name="connsiteY12" fmla="*/ 87789 h 171465"/>
                  <a:gd name="connsiteX13" fmla="*/ 276977 w 438157"/>
                  <a:gd name="connsiteY13" fmla="*/ 126450 h 171465"/>
                  <a:gd name="connsiteX14" fmla="*/ 277444 w 438157"/>
                  <a:gd name="connsiteY14" fmla="*/ 127292 h 171465"/>
                  <a:gd name="connsiteX15" fmla="*/ 393985 w 438157"/>
                  <a:gd name="connsiteY15" fmla="*/ 160698 h 171465"/>
                  <a:gd name="connsiteX16" fmla="*/ 427391 w 438157"/>
                  <a:gd name="connsiteY16" fmla="*/ 44158 h 171465"/>
                  <a:gd name="connsiteX17" fmla="*/ 352425 w 438157"/>
                  <a:gd name="connsiteY17" fmla="*/ 0 h 17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8157" h="171465">
                    <a:moveTo>
                      <a:pt x="352425" y="0"/>
                    </a:moveTo>
                    <a:cubicBezTo>
                      <a:pt x="351615" y="0"/>
                      <a:pt x="350863" y="171"/>
                      <a:pt x="350072" y="238"/>
                    </a:cubicBezTo>
                    <a:cubicBezTo>
                      <a:pt x="349282" y="305"/>
                      <a:pt x="348520" y="0"/>
                      <a:pt x="347710" y="0"/>
                    </a:cubicBezTo>
                    <a:lnTo>
                      <a:pt x="28575" y="0"/>
                    </a:lnTo>
                    <a:cubicBezTo>
                      <a:pt x="12793" y="0"/>
                      <a:pt x="0" y="12793"/>
                      <a:pt x="0" y="28575"/>
                    </a:cubicBezTo>
                    <a:cubicBezTo>
                      <a:pt x="0" y="44357"/>
                      <a:pt x="12793" y="57150"/>
                      <a:pt x="28575" y="57150"/>
                    </a:cubicBezTo>
                    <a:lnTo>
                      <a:pt x="347710" y="57150"/>
                    </a:lnTo>
                    <a:cubicBezTo>
                      <a:pt x="348520" y="57150"/>
                      <a:pt x="349272" y="56979"/>
                      <a:pt x="350063" y="56912"/>
                    </a:cubicBezTo>
                    <a:cubicBezTo>
                      <a:pt x="350853" y="56845"/>
                      <a:pt x="351606" y="57150"/>
                      <a:pt x="352425" y="57150"/>
                    </a:cubicBezTo>
                    <a:cubicBezTo>
                      <a:pt x="368207" y="57160"/>
                      <a:pt x="380992" y="69960"/>
                      <a:pt x="380983" y="85742"/>
                    </a:cubicBezTo>
                    <a:cubicBezTo>
                      <a:pt x="380973" y="101523"/>
                      <a:pt x="368173" y="114310"/>
                      <a:pt x="352391" y="114300"/>
                    </a:cubicBezTo>
                    <a:cubicBezTo>
                      <a:pt x="342000" y="114293"/>
                      <a:pt x="332432" y="108648"/>
                      <a:pt x="327403" y="99555"/>
                    </a:cubicBezTo>
                    <a:cubicBezTo>
                      <a:pt x="319976" y="85631"/>
                      <a:pt x="302667" y="80362"/>
                      <a:pt x="288743" y="87789"/>
                    </a:cubicBezTo>
                    <a:cubicBezTo>
                      <a:pt x="274817" y="95216"/>
                      <a:pt x="269550" y="112525"/>
                      <a:pt x="276977" y="126450"/>
                    </a:cubicBezTo>
                    <a:cubicBezTo>
                      <a:pt x="277128" y="126733"/>
                      <a:pt x="277283" y="127014"/>
                      <a:pt x="277444" y="127292"/>
                    </a:cubicBezTo>
                    <a:cubicBezTo>
                      <a:pt x="300401" y="168698"/>
                      <a:pt x="352577" y="183654"/>
                      <a:pt x="393985" y="160698"/>
                    </a:cubicBezTo>
                    <a:cubicBezTo>
                      <a:pt x="435391" y="137741"/>
                      <a:pt x="450347" y="85564"/>
                      <a:pt x="427391" y="44158"/>
                    </a:cubicBezTo>
                    <a:cubicBezTo>
                      <a:pt x="412283" y="16910"/>
                      <a:pt x="383581" y="3"/>
                      <a:pt x="35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80D5887-6CA2-47B2-06D2-E5A687869D25}"/>
                  </a:ext>
                </a:extLst>
              </p:cNvPr>
              <p:cNvSpPr/>
              <p:nvPr/>
            </p:nvSpPr>
            <p:spPr>
              <a:xfrm flipH="1">
                <a:off x="8224967" y="3303752"/>
                <a:ext cx="400036" cy="209550"/>
              </a:xfrm>
              <a:custGeom>
                <a:avLst/>
                <a:gdLst>
                  <a:gd name="connsiteX0" fmla="*/ 28575 w 400036"/>
                  <a:gd name="connsiteY0" fmla="*/ 209550 h 209550"/>
                  <a:gd name="connsiteX1" fmla="*/ 295275 w 400036"/>
                  <a:gd name="connsiteY1" fmla="*/ 209550 h 209550"/>
                  <a:gd name="connsiteX2" fmla="*/ 400037 w 400036"/>
                  <a:gd name="connsiteY2" fmla="*/ 104762 h 209550"/>
                  <a:gd name="connsiteX3" fmla="*/ 295248 w 400036"/>
                  <a:gd name="connsiteY3" fmla="*/ 0 h 209550"/>
                  <a:gd name="connsiteX4" fmla="*/ 191357 w 400036"/>
                  <a:gd name="connsiteY4" fmla="*/ 91297 h 209550"/>
                  <a:gd name="connsiteX5" fmla="*/ 216056 w 400036"/>
                  <a:gd name="connsiteY5" fmla="*/ 123292 h 209550"/>
                  <a:gd name="connsiteX6" fmla="*/ 248050 w 400036"/>
                  <a:gd name="connsiteY6" fmla="*/ 98593 h 209550"/>
                  <a:gd name="connsiteX7" fmla="*/ 301454 w 400036"/>
                  <a:gd name="connsiteY7" fmla="*/ 57553 h 209550"/>
                  <a:gd name="connsiteX8" fmla="*/ 342494 w 400036"/>
                  <a:gd name="connsiteY8" fmla="*/ 110957 h 209550"/>
                  <a:gd name="connsiteX9" fmla="*/ 295275 w 400036"/>
                  <a:gd name="connsiteY9" fmla="*/ 152400 h 209550"/>
                  <a:gd name="connsiteX10" fmla="*/ 28575 w 400036"/>
                  <a:gd name="connsiteY10" fmla="*/ 152400 h 209550"/>
                  <a:gd name="connsiteX11" fmla="*/ 0 w 400036"/>
                  <a:gd name="connsiteY11" fmla="*/ 180975 h 209550"/>
                  <a:gd name="connsiteX12" fmla="*/ 28575 w 400036"/>
                  <a:gd name="connsiteY12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0036" h="209550">
                    <a:moveTo>
                      <a:pt x="28575" y="209550"/>
                    </a:moveTo>
                    <a:lnTo>
                      <a:pt x="295275" y="209550"/>
                    </a:lnTo>
                    <a:cubicBezTo>
                      <a:pt x="353140" y="209542"/>
                      <a:pt x="400044" y="162627"/>
                      <a:pt x="400037" y="104762"/>
                    </a:cubicBezTo>
                    <a:cubicBezTo>
                      <a:pt x="400029" y="46896"/>
                      <a:pt x="353115" y="-8"/>
                      <a:pt x="295248" y="0"/>
                    </a:cubicBezTo>
                    <a:cubicBezTo>
                      <a:pt x="242598" y="7"/>
                      <a:pt x="198131" y="39084"/>
                      <a:pt x="191357" y="91297"/>
                    </a:cubicBezTo>
                    <a:cubicBezTo>
                      <a:pt x="189343" y="106952"/>
                      <a:pt x="200400" y="121277"/>
                      <a:pt x="216056" y="123292"/>
                    </a:cubicBezTo>
                    <a:cubicBezTo>
                      <a:pt x="231711" y="125306"/>
                      <a:pt x="246036" y="114249"/>
                      <a:pt x="248050" y="98593"/>
                    </a:cubicBezTo>
                    <a:cubicBezTo>
                      <a:pt x="251464" y="72513"/>
                      <a:pt x="275373" y="54139"/>
                      <a:pt x="301454" y="57553"/>
                    </a:cubicBezTo>
                    <a:cubicBezTo>
                      <a:pt x="327534" y="60967"/>
                      <a:pt x="345908" y="84876"/>
                      <a:pt x="342494" y="110957"/>
                    </a:cubicBezTo>
                    <a:cubicBezTo>
                      <a:pt x="339390" y="134666"/>
                      <a:pt x="319187" y="152398"/>
                      <a:pt x="295275" y="152400"/>
                    </a:cubicBezTo>
                    <a:lnTo>
                      <a:pt x="28575" y="152400"/>
                    </a:lnTo>
                    <a:cubicBezTo>
                      <a:pt x="12793" y="152400"/>
                      <a:pt x="0" y="165193"/>
                      <a:pt x="0" y="180975"/>
                    </a:cubicBezTo>
                    <a:cubicBezTo>
                      <a:pt x="0" y="196757"/>
                      <a:pt x="12793" y="209550"/>
                      <a:pt x="28575" y="2095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04A3C06-0F8E-5C19-0998-99950F38662C}"/>
                  </a:ext>
                </a:extLst>
              </p:cNvPr>
              <p:cNvSpPr/>
              <p:nvPr/>
            </p:nvSpPr>
            <p:spPr>
              <a:xfrm flipH="1">
                <a:off x="7891592" y="3341853"/>
                <a:ext cx="800100" cy="285750"/>
              </a:xfrm>
              <a:custGeom>
                <a:avLst/>
                <a:gdLst>
                  <a:gd name="connsiteX0" fmla="*/ 657225 w 800100"/>
                  <a:gd name="connsiteY0" fmla="*/ 0 h 285750"/>
                  <a:gd name="connsiteX1" fmla="*/ 514350 w 800100"/>
                  <a:gd name="connsiteY1" fmla="*/ 143104 h 285750"/>
                  <a:gd name="connsiteX2" fmla="*/ 518827 w 800100"/>
                  <a:gd name="connsiteY2" fmla="*/ 178489 h 285750"/>
                  <a:gd name="connsiteX3" fmla="*/ 553612 w 800100"/>
                  <a:gd name="connsiteY3" fmla="*/ 199063 h 285750"/>
                  <a:gd name="connsiteX4" fmla="*/ 574186 w 800100"/>
                  <a:gd name="connsiteY4" fmla="*/ 164278 h 285750"/>
                  <a:gd name="connsiteX5" fmla="*/ 635794 w 800100"/>
                  <a:gd name="connsiteY5" fmla="*/ 59865 h 285750"/>
                  <a:gd name="connsiteX6" fmla="*/ 740207 w 800100"/>
                  <a:gd name="connsiteY6" fmla="*/ 121472 h 285750"/>
                  <a:gd name="connsiteX7" fmla="*/ 678599 w 800100"/>
                  <a:gd name="connsiteY7" fmla="*/ 225885 h 285750"/>
                  <a:gd name="connsiteX8" fmla="*/ 657225 w 800100"/>
                  <a:gd name="connsiteY8" fmla="*/ 228600 h 285750"/>
                  <a:gd name="connsiteX9" fmla="*/ 28575 w 800100"/>
                  <a:gd name="connsiteY9" fmla="*/ 228600 h 285750"/>
                  <a:gd name="connsiteX10" fmla="*/ 0 w 800100"/>
                  <a:gd name="connsiteY10" fmla="*/ 257175 h 285750"/>
                  <a:gd name="connsiteX11" fmla="*/ 28575 w 800100"/>
                  <a:gd name="connsiteY11" fmla="*/ 285750 h 285750"/>
                  <a:gd name="connsiteX12" fmla="*/ 657225 w 800100"/>
                  <a:gd name="connsiteY12" fmla="*/ 285750 h 285750"/>
                  <a:gd name="connsiteX13" fmla="*/ 800100 w 800100"/>
                  <a:gd name="connsiteY13" fmla="*/ 142875 h 285750"/>
                  <a:gd name="connsiteX14" fmla="*/ 657225 w 800100"/>
                  <a:gd name="connsiteY14" fmla="*/ 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0100" h="285750">
                    <a:moveTo>
                      <a:pt x="657225" y="0"/>
                    </a:moveTo>
                    <a:cubicBezTo>
                      <a:pt x="578254" y="63"/>
                      <a:pt x="514287" y="64133"/>
                      <a:pt x="514350" y="143104"/>
                    </a:cubicBezTo>
                    <a:cubicBezTo>
                      <a:pt x="514360" y="155039"/>
                      <a:pt x="515864" y="166927"/>
                      <a:pt x="518827" y="178489"/>
                    </a:cubicBezTo>
                    <a:cubicBezTo>
                      <a:pt x="522751" y="193776"/>
                      <a:pt x="538325" y="202987"/>
                      <a:pt x="553612" y="199063"/>
                    </a:cubicBezTo>
                    <a:cubicBezTo>
                      <a:pt x="568899" y="195139"/>
                      <a:pt x="578110" y="179564"/>
                      <a:pt x="574186" y="164278"/>
                    </a:cubicBezTo>
                    <a:cubicBezTo>
                      <a:pt x="562366" y="118432"/>
                      <a:pt x="589948" y="71685"/>
                      <a:pt x="635794" y="59865"/>
                    </a:cubicBezTo>
                    <a:cubicBezTo>
                      <a:pt x="681639" y="48044"/>
                      <a:pt x="728386" y="75627"/>
                      <a:pt x="740207" y="121472"/>
                    </a:cubicBezTo>
                    <a:cubicBezTo>
                      <a:pt x="752027" y="167318"/>
                      <a:pt x="724444" y="214065"/>
                      <a:pt x="678599" y="225885"/>
                    </a:cubicBezTo>
                    <a:cubicBezTo>
                      <a:pt x="671617" y="227686"/>
                      <a:pt x="664435" y="228597"/>
                      <a:pt x="657225" y="228600"/>
                    </a:cubicBezTo>
                    <a:lnTo>
                      <a:pt x="28575" y="228600"/>
                    </a:lnTo>
                    <a:cubicBezTo>
                      <a:pt x="12794" y="228600"/>
                      <a:pt x="0" y="241393"/>
                      <a:pt x="0" y="257175"/>
                    </a:cubicBezTo>
                    <a:cubicBezTo>
                      <a:pt x="0" y="272957"/>
                      <a:pt x="12794" y="285750"/>
                      <a:pt x="28575" y="285750"/>
                    </a:cubicBezTo>
                    <a:lnTo>
                      <a:pt x="657225" y="285750"/>
                    </a:lnTo>
                    <a:cubicBezTo>
                      <a:pt x="736133" y="285750"/>
                      <a:pt x="800100" y="221783"/>
                      <a:pt x="800100" y="142875"/>
                    </a:cubicBezTo>
                    <a:cubicBezTo>
                      <a:pt x="800100" y="63967"/>
                      <a:pt x="736133" y="0"/>
                      <a:pt x="657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6544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B2BAF-30D3-B6AB-BEF3-0E4495D56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FCDA5683-3122-909D-6E85-1337F9490058}"/>
              </a:ext>
            </a:extLst>
          </p:cNvPr>
          <p:cNvSpPr/>
          <p:nvPr/>
        </p:nvSpPr>
        <p:spPr>
          <a:xfrm>
            <a:off x="1007748" y="4629912"/>
            <a:ext cx="584960" cy="584960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DE8CA-323F-7F8B-7EC0-36A81D71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DD7BE-B050-BF2C-96CE-B1CB93745A41}"/>
              </a:ext>
            </a:extLst>
          </p:cNvPr>
          <p:cNvSpPr/>
          <p:nvPr/>
        </p:nvSpPr>
        <p:spPr>
          <a:xfrm>
            <a:off x="0" y="208680"/>
            <a:ext cx="7839075" cy="116557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25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Take-home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082ADCA-FB3F-8067-3DDD-5E99704D5C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864" y="1697609"/>
                <a:ext cx="9467088" cy="238975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Aerosols can change the climate through aerosol-radiation (ARI) and aerosol-cloud interactions (ACI).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ARI: aerosols absorb or reflect solar radiation.</a:t>
                </a:r>
              </a:p>
              <a:p>
                <a:r>
                  <a:rPr lang="en-US" altLang="zh-TW" sz="2400" dirty="0">
                    <a:ln w="0"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Beer’s law: </a:t>
                </a:r>
                <a14:m>
                  <m:oMath xmlns:m="http://schemas.openxmlformats.org/officeDocument/2006/math">
                    <m:r>
                      <a:rPr lang="en-US" sz="2400" i="1">
                        <a:ln w="0"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n w="0"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en-US" sz="2400" i="1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𝑒𝑥𝑡</m:t>
                            </m:r>
                          </m:sub>
                        </m:sSub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higher aerosol concentration -&gt; higher AOD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082ADCA-FB3F-8067-3DDD-5E99704D5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864" y="1697609"/>
                <a:ext cx="9467088" cy="2389759"/>
              </a:xfrm>
              <a:blipFill>
                <a:blip r:embed="rId2"/>
                <a:stretch>
                  <a:fillRect l="-901" t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Satellite with solid fill">
            <a:extLst>
              <a:ext uri="{FF2B5EF4-FFF2-40B4-BE49-F238E27FC236}">
                <a16:creationId xmlns:a16="http://schemas.microsoft.com/office/drawing/2014/main" id="{3309AB0D-F660-7968-C622-C69E2F538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9672" y="4087368"/>
            <a:ext cx="725424" cy="725424"/>
          </a:xfrm>
          <a:prstGeom prst="rect">
            <a:avLst/>
          </a:prstGeom>
        </p:spPr>
      </p:pic>
      <p:pic>
        <p:nvPicPr>
          <p:cNvPr id="10" name="Graphic 9" descr="Earth globe: Africa and Europe with solid fill">
            <a:extLst>
              <a:ext uri="{FF2B5EF4-FFF2-40B4-BE49-F238E27FC236}">
                <a16:creationId xmlns:a16="http://schemas.microsoft.com/office/drawing/2014/main" id="{C089FCE3-288F-93DA-FA23-04D53EDD0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5672" y="4595622"/>
            <a:ext cx="1886712" cy="1886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6663D6-768A-CCB4-1098-56168382C3E4}"/>
              </a:ext>
            </a:extLst>
          </p:cNvPr>
          <p:cNvSpPr txBox="1"/>
          <p:nvPr/>
        </p:nvSpPr>
        <p:spPr>
          <a:xfrm>
            <a:off x="4189348" y="4268888"/>
            <a:ext cx="71644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ACI: aerosols serve as cloud condensation nuclei.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</a:t>
            </a:r>
            <a:r>
              <a:rPr lang="zh-TW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TW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TW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uncertain element for global climate models to estimate effective radiative forcing.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0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599D0-7223-ADAD-6350-993CB2EE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0FB9EB5E-39C7-54BB-0157-39E3AA8C94B5}"/>
              </a:ext>
            </a:extLst>
          </p:cNvPr>
          <p:cNvSpPr/>
          <p:nvPr/>
        </p:nvSpPr>
        <p:spPr>
          <a:xfrm>
            <a:off x="1007748" y="4629912"/>
            <a:ext cx="584960" cy="584960"/>
          </a:xfrm>
          <a:prstGeom prst="su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37CF8-65EC-BFA3-E391-27424A57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88BC13-E0DE-D611-7B87-680469ABD226}"/>
              </a:ext>
            </a:extLst>
          </p:cNvPr>
          <p:cNvSpPr/>
          <p:nvPr/>
        </p:nvSpPr>
        <p:spPr>
          <a:xfrm>
            <a:off x="0" y="208680"/>
            <a:ext cx="7839075" cy="116557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25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  <a:lumMod val="0"/>
                  <a:lumOff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Take-home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59CB54-2F07-0A2A-5A20-FBF5B5FD9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864" y="1697609"/>
                <a:ext cx="9467088" cy="238975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Aerosols can change the climate through aerosol-radiation (ARI) and aerosol-cloud interactions (ACI).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ARI: aerosols absorb or reflect solar radiation.</a:t>
                </a:r>
              </a:p>
              <a:p>
                <a:r>
                  <a:rPr lang="en-US" altLang="zh-TW" sz="2400" dirty="0">
                    <a:ln w="0"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Beer’s law: </a:t>
                </a:r>
                <a14:m>
                  <m:oMath xmlns:m="http://schemas.openxmlformats.org/officeDocument/2006/math">
                    <m:r>
                      <a:rPr lang="en-US" sz="2400" i="1">
                        <a:ln w="0"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n w="0"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sSub>
                          <m:sSubPr>
                            <m:ctrlPr>
                              <a:rPr lang="en-US" sz="2400" i="1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𝑒𝑥𝑡</m:t>
                            </m:r>
                          </m:sub>
                        </m:sSub>
                        <m:r>
                          <a:rPr lang="en-US" sz="2400" i="1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higher aerosol concentration -&gt; higher AOD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859CB54-2F07-0A2A-5A20-FBF5B5FD9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864" y="1697609"/>
                <a:ext cx="9467088" cy="2389759"/>
              </a:xfrm>
              <a:blipFill>
                <a:blip r:embed="rId2"/>
                <a:stretch>
                  <a:fillRect l="-901" t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Satellite with solid fill">
            <a:extLst>
              <a:ext uri="{FF2B5EF4-FFF2-40B4-BE49-F238E27FC236}">
                <a16:creationId xmlns:a16="http://schemas.microsoft.com/office/drawing/2014/main" id="{91B133BF-D4E3-50F1-A33C-5EC715458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9672" y="4087368"/>
            <a:ext cx="725424" cy="725424"/>
          </a:xfrm>
          <a:prstGeom prst="rect">
            <a:avLst/>
          </a:prstGeom>
        </p:spPr>
      </p:pic>
      <p:pic>
        <p:nvPicPr>
          <p:cNvPr id="10" name="Graphic 9" descr="Earth globe: Africa and Europe with solid fill">
            <a:extLst>
              <a:ext uri="{FF2B5EF4-FFF2-40B4-BE49-F238E27FC236}">
                <a16:creationId xmlns:a16="http://schemas.microsoft.com/office/drawing/2014/main" id="{11B704E7-0CD5-73FD-5595-93013DA46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5672" y="4595622"/>
            <a:ext cx="1886712" cy="1886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324B5-4A7C-5154-736B-135673585434}"/>
              </a:ext>
            </a:extLst>
          </p:cNvPr>
          <p:cNvSpPr txBox="1"/>
          <p:nvPr/>
        </p:nvSpPr>
        <p:spPr>
          <a:xfrm>
            <a:off x="4189348" y="4268888"/>
            <a:ext cx="71644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ACI: aerosols serve as cloud condensation nuclei.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</a:t>
            </a:r>
            <a:r>
              <a:rPr lang="zh-TW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TW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TW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uncertain element for global climate models to estimate effective radiative forcing.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7B36B6-AA51-9819-8548-918563351485}"/>
              </a:ext>
            </a:extLst>
          </p:cNvPr>
          <p:cNvSpPr/>
          <p:nvPr/>
        </p:nvSpPr>
        <p:spPr>
          <a:xfrm rot="19714915">
            <a:off x="3848184" y="4253925"/>
            <a:ext cx="10143237" cy="116356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053800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5CEEB-D873-C77B-2289-87D6D452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35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015777B-ABEA-6E75-82AA-9474A2B3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41595"/>
            <a:ext cx="9404604" cy="51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75C63F-FBA7-E075-6DE2-A3599697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36" y="227966"/>
            <a:ext cx="11534276" cy="1062226"/>
          </a:xfr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Supplementary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74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CA2A017-1BE8-9A87-C687-D3F2DC91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90123-D1D6-1455-152C-8275E2CC5965}"/>
              </a:ext>
            </a:extLst>
          </p:cNvPr>
          <p:cNvSpPr/>
          <p:nvPr/>
        </p:nvSpPr>
        <p:spPr>
          <a:xfrm>
            <a:off x="0" y="212076"/>
            <a:ext cx="12192000" cy="9893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B6E4D1-EFA7-CEA6-B698-1A379FB7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44"/>
            <a:ext cx="10515600" cy="11075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Empirical Orthogonal Function (EOF) analysis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5F186-E03D-23F8-1FAB-8846B3E2AB74}"/>
              </a:ext>
            </a:extLst>
          </p:cNvPr>
          <p:cNvSpPr/>
          <p:nvPr/>
        </p:nvSpPr>
        <p:spPr>
          <a:xfrm>
            <a:off x="756285" y="1386602"/>
            <a:ext cx="4176562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2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 the eigen problem of a covariance matrix (𝐶).</a:t>
            </a:r>
          </a:p>
          <a:p>
            <a:pPr marL="457200" indent="-457200" algn="just">
              <a:buAutoNum type="arabicPeriod"/>
            </a:pPr>
            <a:endParaRPr lang="en-US" sz="22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2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EOF modes (with spatial dimensions) are the eigen vectors. </a:t>
            </a:r>
          </a:p>
          <a:p>
            <a:pPr marL="457200" indent="-457200" algn="just">
              <a:buAutoNum type="arabicPeriod"/>
            </a:pPr>
            <a:endParaRPr lang="en-US" sz="22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2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explained variance ratio is the eigenvalue divided by the sum of all eigenvalues.</a:t>
            </a:r>
          </a:p>
          <a:p>
            <a:pPr marL="457200" indent="-457200" algn="just">
              <a:buAutoNum type="arabicPeriod"/>
            </a:pPr>
            <a:endParaRPr lang="en-US" sz="2200" dirty="0">
              <a:ln w="0"/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2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principal component (PC) is the time series that uses the original data projected onto the EOF modes.</a:t>
            </a:r>
            <a:endParaRPr lang="en-US" sz="2200" b="0" cap="none" spc="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32DA045-2EF2-D702-52BB-540081C3A1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86424" y="1364193"/>
                <a:ext cx="5895975" cy="460260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Consider a dataset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spatial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temporal dimensions as an example:</a:t>
                </a:r>
                <a:b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867331D-836B-A73F-382B-C6714B29B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6424" y="1364193"/>
                <a:ext cx="5895975" cy="4602607"/>
              </a:xfrm>
              <a:blipFill>
                <a:blip r:embed="rId3"/>
                <a:stretch>
                  <a:fillRect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3A6A44B-BEF7-CA75-CAED-C11110736BC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43600" y="2062846"/>
              <a:ext cx="5638800" cy="178578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2338347199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1500592283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97186587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150701082"/>
                        </a:ext>
                      </a:extLst>
                    </a:gridCol>
                  </a:tblGrid>
                  <a:tr h="4464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Space\time</a:t>
                          </a:r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1407125847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2418811739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676510125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1797588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BF6F22F-4D40-3E31-A795-E86A08FB4B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804966"/>
                  </p:ext>
                </p:extLst>
              </p:nvPr>
            </p:nvGraphicFramePr>
            <p:xfrm>
              <a:off x="5943600" y="2062846"/>
              <a:ext cx="5638800" cy="178578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2338347199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1500592283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97186587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150701082"/>
                        </a:ext>
                      </a:extLst>
                    </a:gridCol>
                  </a:tblGrid>
                  <a:tr h="4464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Space\time</a:t>
                          </a:r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100431" t="-6757" r="-20129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201299" t="-6757" r="-10216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301299" t="-6757" r="-216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125847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866" t="-108219" r="-302597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100431" t="-108219" r="-201293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201299" t="-108219" r="-102165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301299" t="-108219" r="-2165" b="-20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8811739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866" t="-205405" r="-302597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100431" t="-205405" r="-201293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201299" t="-205405" r="-102165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301299" t="-205405" r="-2165" b="-10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510125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866" t="-309589" r="-302597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100431" t="-309589" r="-201293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201299" t="-309589" r="-102165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4"/>
                          <a:stretch>
                            <a:fillRect l="-301299" t="-309589" r="-2165" b="-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588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453359D-032C-00E3-023E-B9C147F60D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3600" y="4173079"/>
                <a:ext cx="5638799" cy="2363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covariance matrix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would therefore be:</a:t>
                </a:r>
                <a:b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 w="0"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𝐶𝑜𝑣</m:t>
                    </m:r>
                    <m:d>
                      <m:dPr>
                        <m:ctrlP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ln w="0"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n w="0"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b="0" i="1" smtClean="0">
                            <a:ln w="0"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6CB0829-2F5C-ACD3-4525-71239D74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73079"/>
                <a:ext cx="5638799" cy="2363277"/>
              </a:xfrm>
              <a:prstGeom prst="rect">
                <a:avLst/>
              </a:prstGeom>
              <a:blipFill>
                <a:blip r:embed="rId5"/>
                <a:stretch>
                  <a:fillRect t="-3876" b="-26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E998E-EF81-747B-F2A9-E87E6F00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89C7-F734-40D2-8DE3-3823B71590F4}" type="slidenum">
              <a:rPr lang="en-US" smtClean="0"/>
              <a:t>36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B2D1A3E-9442-4588-0558-0153CDE6D2FC}"/>
              </a:ext>
            </a:extLst>
          </p:cNvPr>
          <p:cNvSpPr/>
          <p:nvPr/>
        </p:nvSpPr>
        <p:spPr>
          <a:xfrm rot="10800000">
            <a:off x="7105647" y="4670979"/>
            <a:ext cx="3838577" cy="939246"/>
          </a:xfrm>
          <a:prstGeom prst="rtTriangle">
            <a:avLst/>
          </a:prstGeom>
          <a:solidFill>
            <a:schemeClr val="bg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72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011B91-B6E9-0BCA-DEB1-7437BAF99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7933AD8-B40B-C2CF-4198-AD45E0C9FE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943600" y="2062846"/>
              <a:ext cx="5638800" cy="4018005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2338347199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1500592283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97186587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150701082"/>
                        </a:ext>
                      </a:extLst>
                    </a:gridCol>
                  </a:tblGrid>
                  <a:tr h="4464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Space\time</a:t>
                          </a:r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1407125847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2418811739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676510125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179758814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1796462542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1989919786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3337955896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365076446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35786599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304E507-94F0-F833-72B3-6418BC65A9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2693147"/>
                  </p:ext>
                </p:extLst>
              </p:nvPr>
            </p:nvGraphicFramePr>
            <p:xfrm>
              <a:off x="5943600" y="2062846"/>
              <a:ext cx="5638800" cy="4018005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409700">
                      <a:extLst>
                        <a:ext uri="{9D8B030D-6E8A-4147-A177-3AD203B41FA5}">
                          <a16:colId xmlns:a16="http://schemas.microsoft.com/office/drawing/2014/main" val="2338347199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1500592283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971865871"/>
                        </a:ext>
                      </a:extLst>
                    </a:gridCol>
                    <a:gridCol w="1409700">
                      <a:extLst>
                        <a:ext uri="{9D8B030D-6E8A-4147-A177-3AD203B41FA5}">
                          <a16:colId xmlns:a16="http://schemas.microsoft.com/office/drawing/2014/main" val="3150701082"/>
                        </a:ext>
                      </a:extLst>
                    </a:gridCol>
                  </a:tblGrid>
                  <a:tr h="44644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Space\time</a:t>
                          </a:r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100431" t="-6849" r="-201293" b="-8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201299" t="-6849" r="-102165" b="-8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301299" t="-6849" r="-2165" b="-8068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7125847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866" t="-105405" r="-302597" b="-6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100431" t="-105405" r="-201293" b="-6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201299" t="-105405" r="-102165" b="-6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301299" t="-105405" r="-2165" b="-695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8811739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866" t="-208219" r="-302597" b="-6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100431" t="-208219" r="-201293" b="-6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201299" t="-208219" r="-102165" b="-6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301299" t="-208219" r="-2165" b="-605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510125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866" t="-308219" r="-302597" b="-5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100431" t="-308219" r="-201293" b="-5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201299" t="-308219" r="-102165" b="-5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301299" t="-308219" r="-2165" b="-505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58814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866" t="-402703" r="-302597" b="-3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1796462542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866" t="-509589" r="-302597" b="-3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1989919786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866" t="-609589" r="-302597" b="-2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3337955896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866" t="-700000" r="-302597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365076446"/>
                      </a:ext>
                    </a:extLst>
                  </a:tr>
                  <a:tr h="446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501" marR="90501" marT="45251" marB="45251">
                        <a:blipFill>
                          <a:blip r:embed="rId3"/>
                          <a:stretch>
                            <a:fillRect l="-866" t="-810959" r="-302597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/>
                        </a:p>
                      </a:txBody>
                      <a:tcPr marL="90501" marR="90501" marT="45251" marB="45251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800" dirty="0"/>
                        </a:p>
                      </a:txBody>
                      <a:tcPr marL="90501" marR="90501" marT="45251" marB="45251"/>
                    </a:tc>
                    <a:extLst>
                      <a:ext uri="{0D108BD9-81ED-4DB2-BD59-A6C34878D82A}">
                        <a16:rowId xmlns:a16="http://schemas.microsoft.com/office/drawing/2014/main" val="35786599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B06A8-830C-80B0-8599-F8D19E86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125" y="6358755"/>
            <a:ext cx="2743200" cy="365125"/>
          </a:xfrm>
        </p:spPr>
        <p:txBody>
          <a:bodyPr/>
          <a:lstStyle/>
          <a:p>
            <a:fld id="{FBDA89C7-F734-40D2-8DE3-3823B71590F4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E8A9B53B-0069-4CC9-4FE6-BFE108FFB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" y="3075406"/>
            <a:ext cx="4736205" cy="2730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80CB2F-2F29-02C8-AD69-3BA6265517E5}"/>
                  </a:ext>
                </a:extLst>
              </p:cNvPr>
              <p:cNvSpPr/>
              <p:nvPr/>
            </p:nvSpPr>
            <p:spPr>
              <a:xfrm>
                <a:off x="714375" y="1668431"/>
                <a:ext cx="4678301" cy="123110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000" b="1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Time:</a:t>
                </a:r>
                <a:r>
                  <a:rPr lang="en-US" sz="20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June-July-August from 2004 to 2023</a:t>
                </a:r>
              </a:p>
              <a:p>
                <a:r>
                  <a:rPr lang="en-US" sz="2000" b="1" dirty="0">
                    <a:ln w="0"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Study region:</a:t>
                </a:r>
                <a:r>
                  <a:rPr lang="en-US" sz="2000" dirty="0">
                    <a:ln w="0"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North America (blue box)</a:t>
                </a:r>
              </a:p>
              <a:p>
                <a:r>
                  <a:rPr lang="en-US" sz="14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55</m:t>
                        </m:r>
                      </m:e>
                      <m:sup>
                        <m: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∘</m:t>
                        </m:r>
                      </m:sup>
                    </m:sSup>
                    <m:r>
                      <a:rPr lang="en-US" sz="1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en-US" sz="1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130</m:t>
                        </m:r>
                      </m:e>
                      <m:sup>
                        <m: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∘</m:t>
                        </m:r>
                      </m:sup>
                    </m:sSup>
                    <m:r>
                      <a:rPr lang="en-US" sz="1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en-US" sz="1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p>
                      <m:sSupPr>
                        <m:ctrlP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∘</m:t>
                        </m:r>
                      </m:sup>
                    </m:sSup>
                    <m:r>
                      <a:rPr lang="en-US" sz="1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sz="1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55</m:t>
                        </m:r>
                      </m:e>
                      <m:sup>
                        <m:r>
                          <a:rPr lang="en-US" sz="1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∘</m:t>
                        </m:r>
                      </m:sup>
                    </m:sSup>
                    <m:r>
                      <a:rPr lang="en-US" sz="1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14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</a:p>
              <a:p>
                <a:endParaRPr lang="en-US" sz="20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59F6A76-483A-2E15-8482-2BA79DFFF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1668431"/>
                <a:ext cx="4678301" cy="1231106"/>
              </a:xfrm>
              <a:prstGeom prst="rect">
                <a:avLst/>
              </a:prstGeom>
              <a:blipFill>
                <a:blip r:embed="rId5"/>
                <a:stretch>
                  <a:fillRect l="-1302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DA30933-51D0-8FFE-3F48-2EF4450F7E99}"/>
              </a:ext>
            </a:extLst>
          </p:cNvPr>
          <p:cNvSpPr/>
          <p:nvPr/>
        </p:nvSpPr>
        <p:spPr>
          <a:xfrm>
            <a:off x="7533101" y="1722204"/>
            <a:ext cx="10310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2004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C78DC-CB50-4C35-FB5E-610F421F97DC}"/>
              </a:ext>
            </a:extLst>
          </p:cNvPr>
          <p:cNvSpPr/>
          <p:nvPr/>
        </p:nvSpPr>
        <p:spPr>
          <a:xfrm>
            <a:off x="10197197" y="1723760"/>
            <a:ext cx="122431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August</a:t>
            </a:r>
            <a:r>
              <a:rPr lang="en-US" sz="1600" b="0" cap="none" spc="0" dirty="0">
                <a:ln w="0"/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87DC31F-C78D-D21B-0D2E-AB5B41B01C91}"/>
              </a:ext>
            </a:extLst>
          </p:cNvPr>
          <p:cNvSpPr/>
          <p:nvPr/>
        </p:nvSpPr>
        <p:spPr>
          <a:xfrm rot="10800000">
            <a:off x="5308011" y="2600324"/>
            <a:ext cx="559388" cy="3381375"/>
          </a:xfrm>
          <a:prstGeom prst="rightBrace">
            <a:avLst>
              <a:gd name="adj1" fmla="val 53109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D79639-97D1-31ED-C2BF-B25B13C799B5}"/>
                  </a:ext>
                </a:extLst>
              </p:cNvPr>
              <p:cNvSpPr/>
              <p:nvPr/>
            </p:nvSpPr>
            <p:spPr>
              <a:xfrm>
                <a:off x="9272457" y="1722204"/>
                <a:ext cx="407483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cap="none" spc="0" smtClean="0">
                          <a:ln w="0"/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⋯</m:t>
                      </m:r>
                    </m:oMath>
                  </m:oMathPara>
                </a14:m>
                <a:endParaRPr lang="en-US" sz="1600" b="0" cap="none" spc="0" dirty="0">
                  <a:ln w="0"/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C98EF7-4BE4-D35F-9CA4-BF7CAA522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457" y="1722204"/>
                <a:ext cx="40748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F321936-1D22-1D59-4353-7BC155A434B8}"/>
              </a:ext>
            </a:extLst>
          </p:cNvPr>
          <p:cNvSpPr/>
          <p:nvPr/>
        </p:nvSpPr>
        <p:spPr>
          <a:xfrm>
            <a:off x="5969040" y="2114707"/>
            <a:ext cx="679410" cy="257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087D94-7C9E-CF3F-E77A-C58D168A692C}"/>
              </a:ext>
            </a:extLst>
          </p:cNvPr>
          <p:cNvSpPr/>
          <p:nvPr/>
        </p:nvSpPr>
        <p:spPr>
          <a:xfrm>
            <a:off x="6574338" y="2233691"/>
            <a:ext cx="107910" cy="1345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D4B085-4CA6-8777-8E4E-3D54543EC618}"/>
              </a:ext>
            </a:extLst>
          </p:cNvPr>
          <p:cNvSpPr/>
          <p:nvPr/>
        </p:nvSpPr>
        <p:spPr>
          <a:xfrm>
            <a:off x="6014578" y="1994083"/>
            <a:ext cx="10556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b="1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500" b="1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tudy </a:t>
            </a:r>
          </a:p>
          <a:p>
            <a:r>
              <a:rPr lang="en-US" sz="1500" b="1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90883-8D61-6004-1114-F6A19EA80CE6}"/>
              </a:ext>
            </a:extLst>
          </p:cNvPr>
          <p:cNvSpPr/>
          <p:nvPr/>
        </p:nvSpPr>
        <p:spPr>
          <a:xfrm>
            <a:off x="0" y="212076"/>
            <a:ext cx="12192000" cy="9893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168470-51A6-A58F-0BC1-B54B23F4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44"/>
            <a:ext cx="10515600" cy="11075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Empirical Orthogonal Function (EOF) analysis</a:t>
            </a:r>
          </a:p>
        </p:txBody>
      </p:sp>
    </p:spTree>
    <p:extLst>
      <p:ext uri="{BB962C8B-B14F-4D97-AF65-F5344CB8AC3E}">
        <p14:creationId xmlns:p14="http://schemas.microsoft.com/office/powerpoint/2010/main" val="267029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6F2E5-B45F-567F-7E1A-0410B7F5E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B62C-5A8C-0FA0-2680-688097D5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9B06D-FEDA-308D-3A13-2BBC5A45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CA7C13-A345-0C5F-DA17-CAA61F1A6804}"/>
              </a:ext>
            </a:extLst>
          </p:cNvPr>
          <p:cNvSpPr/>
          <p:nvPr/>
        </p:nvSpPr>
        <p:spPr>
          <a:xfrm>
            <a:off x="308205" y="315438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me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B33FF-DA58-B8F5-1913-05889EE74480}"/>
              </a:ext>
            </a:extLst>
          </p:cNvPr>
          <p:cNvGrpSpPr/>
          <p:nvPr/>
        </p:nvGrpSpPr>
        <p:grpSpPr>
          <a:xfrm>
            <a:off x="553057" y="1821400"/>
            <a:ext cx="11501783" cy="3304785"/>
            <a:chOff x="3145522" y="1904524"/>
            <a:chExt cx="8909318" cy="2559897"/>
          </a:xfrm>
        </p:grpSpPr>
        <p:pic>
          <p:nvPicPr>
            <p:cNvPr id="5" name="Picture 4" descr="A map of the world&#10;&#10;AI-generated content may be incorrect.">
              <a:extLst>
                <a:ext uri="{FF2B5EF4-FFF2-40B4-BE49-F238E27FC236}">
                  <a16:creationId xmlns:a16="http://schemas.microsoft.com/office/drawing/2014/main" id="{9643DD9D-598A-78B5-F49A-6D4D5A9A5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13"/>
            <a:stretch>
              <a:fillRect/>
            </a:stretch>
          </p:blipFill>
          <p:spPr>
            <a:xfrm>
              <a:off x="3145522" y="2006126"/>
              <a:ext cx="8039715" cy="2458295"/>
            </a:xfrm>
            <a:prstGeom prst="rect">
              <a:avLst/>
            </a:prstGeom>
          </p:spPr>
        </p:pic>
        <p:pic>
          <p:nvPicPr>
            <p:cNvPr id="10" name="Picture 9" descr="A map of the world&#10;&#10;AI-generated content may be incorrect.">
              <a:extLst>
                <a:ext uri="{FF2B5EF4-FFF2-40B4-BE49-F238E27FC236}">
                  <a16:creationId xmlns:a16="http://schemas.microsoft.com/office/drawing/2014/main" id="{CF2440E1-CE28-FFA2-5B4C-A27E3BA2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68"/>
            <a:stretch>
              <a:fillRect/>
            </a:stretch>
          </p:blipFill>
          <p:spPr>
            <a:xfrm>
              <a:off x="11452983" y="1904524"/>
              <a:ext cx="601857" cy="2458295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36F918B-B6C6-CCFF-0D70-122620383651}"/>
              </a:ext>
            </a:extLst>
          </p:cNvPr>
          <p:cNvSpPr/>
          <p:nvPr/>
        </p:nvSpPr>
        <p:spPr>
          <a:xfrm>
            <a:off x="8942832" y="3749040"/>
            <a:ext cx="493776" cy="46634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4A5CC-206E-F465-C3A4-D9B037D2BC0C}"/>
              </a:ext>
            </a:extLst>
          </p:cNvPr>
          <p:cNvSpPr/>
          <p:nvPr/>
        </p:nvSpPr>
        <p:spPr>
          <a:xfrm>
            <a:off x="9326099" y="3954780"/>
            <a:ext cx="6197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200" b="0" cap="none" spc="0" dirty="0">
                <a:ln w="0"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Taiwan</a:t>
            </a:r>
            <a:endParaRPr lang="en-US" sz="1200" b="0" cap="none" spc="0" dirty="0">
              <a:ln w="0"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FB19E-453D-1267-A4DE-332998F28B86}"/>
              </a:ext>
            </a:extLst>
          </p:cNvPr>
          <p:cNvSpPr/>
          <p:nvPr/>
        </p:nvSpPr>
        <p:spPr>
          <a:xfrm>
            <a:off x="9709111" y="3539376"/>
            <a:ext cx="5421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200" b="0" cap="none" spc="0" dirty="0">
                <a:ln w="0"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1200" b="0" cap="none" spc="0" dirty="0">
              <a:ln w="0"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A42CCE-F6C7-AB1C-8593-61CB8474C146}"/>
              </a:ext>
            </a:extLst>
          </p:cNvPr>
          <p:cNvSpPr/>
          <p:nvPr/>
        </p:nvSpPr>
        <p:spPr>
          <a:xfrm>
            <a:off x="856913" y="5126185"/>
            <a:ext cx="11197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Motivation: East Asia is one of the most polluted areas. I am interested in how these pollutants impact weather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brings you here?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CF0DD2F-A4FC-72C9-0776-F8D477D40580}"/>
              </a:ext>
            </a:extLst>
          </p:cNvPr>
          <p:cNvSpPr/>
          <p:nvPr/>
        </p:nvSpPr>
        <p:spPr>
          <a:xfrm>
            <a:off x="2350008" y="2971800"/>
            <a:ext cx="6766560" cy="941832"/>
          </a:xfrm>
          <a:custGeom>
            <a:avLst/>
            <a:gdLst>
              <a:gd name="connsiteX0" fmla="*/ 6766560 w 6766560"/>
              <a:gd name="connsiteY0" fmla="*/ 941832 h 941832"/>
              <a:gd name="connsiteX1" fmla="*/ 6684264 w 6766560"/>
              <a:gd name="connsiteY1" fmla="*/ 923544 h 941832"/>
              <a:gd name="connsiteX2" fmla="*/ 6620256 w 6766560"/>
              <a:gd name="connsiteY2" fmla="*/ 868680 h 941832"/>
              <a:gd name="connsiteX3" fmla="*/ 6528816 w 6766560"/>
              <a:gd name="connsiteY3" fmla="*/ 822960 h 941832"/>
              <a:gd name="connsiteX4" fmla="*/ 6483096 w 6766560"/>
              <a:gd name="connsiteY4" fmla="*/ 786384 h 941832"/>
              <a:gd name="connsiteX5" fmla="*/ 6336792 w 6766560"/>
              <a:gd name="connsiteY5" fmla="*/ 694944 h 941832"/>
              <a:gd name="connsiteX6" fmla="*/ 6291072 w 6766560"/>
              <a:gd name="connsiteY6" fmla="*/ 658368 h 941832"/>
              <a:gd name="connsiteX7" fmla="*/ 6016752 w 6766560"/>
              <a:gd name="connsiteY7" fmla="*/ 521208 h 941832"/>
              <a:gd name="connsiteX8" fmla="*/ 5870448 w 6766560"/>
              <a:gd name="connsiteY8" fmla="*/ 484632 h 941832"/>
              <a:gd name="connsiteX9" fmla="*/ 5788152 w 6766560"/>
              <a:gd name="connsiteY9" fmla="*/ 457200 h 941832"/>
              <a:gd name="connsiteX10" fmla="*/ 5632704 w 6766560"/>
              <a:gd name="connsiteY10" fmla="*/ 438912 h 941832"/>
              <a:gd name="connsiteX11" fmla="*/ 5559552 w 6766560"/>
              <a:gd name="connsiteY11" fmla="*/ 420624 h 941832"/>
              <a:gd name="connsiteX12" fmla="*/ 5413248 w 6766560"/>
              <a:gd name="connsiteY12" fmla="*/ 402336 h 941832"/>
              <a:gd name="connsiteX13" fmla="*/ 5184648 w 6766560"/>
              <a:gd name="connsiteY13" fmla="*/ 338328 h 941832"/>
              <a:gd name="connsiteX14" fmla="*/ 5138928 w 6766560"/>
              <a:gd name="connsiteY14" fmla="*/ 329184 h 941832"/>
              <a:gd name="connsiteX15" fmla="*/ 4910328 w 6766560"/>
              <a:gd name="connsiteY15" fmla="*/ 256032 h 941832"/>
              <a:gd name="connsiteX16" fmla="*/ 4544568 w 6766560"/>
              <a:gd name="connsiteY16" fmla="*/ 219456 h 941832"/>
              <a:gd name="connsiteX17" fmla="*/ 3831336 w 6766560"/>
              <a:gd name="connsiteY17" fmla="*/ 146304 h 941832"/>
              <a:gd name="connsiteX18" fmla="*/ 3593592 w 6766560"/>
              <a:gd name="connsiteY18" fmla="*/ 109728 h 941832"/>
              <a:gd name="connsiteX19" fmla="*/ 3483864 w 6766560"/>
              <a:gd name="connsiteY19" fmla="*/ 100584 h 941832"/>
              <a:gd name="connsiteX20" fmla="*/ 3246120 w 6766560"/>
              <a:gd name="connsiteY20" fmla="*/ 36576 h 941832"/>
              <a:gd name="connsiteX21" fmla="*/ 3136392 w 6766560"/>
              <a:gd name="connsiteY21" fmla="*/ 18288 h 941832"/>
              <a:gd name="connsiteX22" fmla="*/ 3035808 w 6766560"/>
              <a:gd name="connsiteY22" fmla="*/ 27432 h 941832"/>
              <a:gd name="connsiteX23" fmla="*/ 2889504 w 6766560"/>
              <a:gd name="connsiteY23" fmla="*/ 45720 h 941832"/>
              <a:gd name="connsiteX24" fmla="*/ 2340864 w 6766560"/>
              <a:gd name="connsiteY24" fmla="*/ 54864 h 941832"/>
              <a:gd name="connsiteX25" fmla="*/ 1335024 w 6766560"/>
              <a:gd name="connsiteY25" fmla="*/ 18288 h 941832"/>
              <a:gd name="connsiteX26" fmla="*/ 1106424 w 6766560"/>
              <a:gd name="connsiteY26" fmla="*/ 0 h 941832"/>
              <a:gd name="connsiteX27" fmla="*/ 886968 w 6766560"/>
              <a:gd name="connsiteY27" fmla="*/ 36576 h 941832"/>
              <a:gd name="connsiteX28" fmla="*/ 813816 w 6766560"/>
              <a:gd name="connsiteY28" fmla="*/ 73152 h 941832"/>
              <a:gd name="connsiteX29" fmla="*/ 731520 w 6766560"/>
              <a:gd name="connsiteY29" fmla="*/ 91440 h 941832"/>
              <a:gd name="connsiteX30" fmla="*/ 676656 w 6766560"/>
              <a:gd name="connsiteY30" fmla="*/ 109728 h 941832"/>
              <a:gd name="connsiteX31" fmla="*/ 640080 w 6766560"/>
              <a:gd name="connsiteY31" fmla="*/ 118872 h 941832"/>
              <a:gd name="connsiteX32" fmla="*/ 566928 w 6766560"/>
              <a:gd name="connsiteY32" fmla="*/ 164592 h 941832"/>
              <a:gd name="connsiteX33" fmla="*/ 365760 w 6766560"/>
              <a:gd name="connsiteY33" fmla="*/ 256032 h 941832"/>
              <a:gd name="connsiteX34" fmla="*/ 283464 w 6766560"/>
              <a:gd name="connsiteY34" fmla="*/ 320040 h 941832"/>
              <a:gd name="connsiteX35" fmla="*/ 228600 w 6766560"/>
              <a:gd name="connsiteY35" fmla="*/ 329184 h 941832"/>
              <a:gd name="connsiteX36" fmla="*/ 182880 w 6766560"/>
              <a:gd name="connsiteY36" fmla="*/ 338328 h 941832"/>
              <a:gd name="connsiteX37" fmla="*/ 109728 w 6766560"/>
              <a:gd name="connsiteY37" fmla="*/ 365760 h 941832"/>
              <a:gd name="connsiteX38" fmla="*/ 54864 w 6766560"/>
              <a:gd name="connsiteY38" fmla="*/ 374904 h 941832"/>
              <a:gd name="connsiteX39" fmla="*/ 36576 w 6766560"/>
              <a:gd name="connsiteY39" fmla="*/ 429768 h 941832"/>
              <a:gd name="connsiteX40" fmla="*/ 0 w 6766560"/>
              <a:gd name="connsiteY40" fmla="*/ 484632 h 9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66560" h="941832">
                <a:moveTo>
                  <a:pt x="6766560" y="941832"/>
                </a:moveTo>
                <a:cubicBezTo>
                  <a:pt x="6765077" y="941535"/>
                  <a:pt x="6690183" y="927310"/>
                  <a:pt x="6684264" y="923544"/>
                </a:cubicBezTo>
                <a:cubicBezTo>
                  <a:pt x="6660556" y="908457"/>
                  <a:pt x="6643849" y="883946"/>
                  <a:pt x="6620256" y="868680"/>
                </a:cubicBezTo>
                <a:cubicBezTo>
                  <a:pt x="6591645" y="850167"/>
                  <a:pt x="6558037" y="840493"/>
                  <a:pt x="6528816" y="822960"/>
                </a:cubicBezTo>
                <a:cubicBezTo>
                  <a:pt x="6512081" y="812919"/>
                  <a:pt x="6499335" y="797210"/>
                  <a:pt x="6483096" y="786384"/>
                </a:cubicBezTo>
                <a:cubicBezTo>
                  <a:pt x="6435245" y="754483"/>
                  <a:pt x="6381699" y="730870"/>
                  <a:pt x="6336792" y="694944"/>
                </a:cubicBezTo>
                <a:cubicBezTo>
                  <a:pt x="6321552" y="682752"/>
                  <a:pt x="6307489" y="668922"/>
                  <a:pt x="6291072" y="658368"/>
                </a:cubicBezTo>
                <a:cubicBezTo>
                  <a:pt x="6230498" y="619427"/>
                  <a:pt x="6048030" y="533043"/>
                  <a:pt x="6016752" y="521208"/>
                </a:cubicBezTo>
                <a:cubicBezTo>
                  <a:pt x="5969736" y="503418"/>
                  <a:pt x="5918855" y="498186"/>
                  <a:pt x="5870448" y="484632"/>
                </a:cubicBezTo>
                <a:cubicBezTo>
                  <a:pt x="5842603" y="476835"/>
                  <a:pt x="5816299" y="463823"/>
                  <a:pt x="5788152" y="457200"/>
                </a:cubicBezTo>
                <a:cubicBezTo>
                  <a:pt x="5776907" y="454554"/>
                  <a:pt x="5639129" y="439626"/>
                  <a:pt x="5632704" y="438912"/>
                </a:cubicBezTo>
                <a:cubicBezTo>
                  <a:pt x="5608320" y="432816"/>
                  <a:pt x="5584344" y="424756"/>
                  <a:pt x="5559552" y="420624"/>
                </a:cubicBezTo>
                <a:cubicBezTo>
                  <a:pt x="5511073" y="412544"/>
                  <a:pt x="5461253" y="412874"/>
                  <a:pt x="5413248" y="402336"/>
                </a:cubicBezTo>
                <a:cubicBezTo>
                  <a:pt x="5335958" y="385370"/>
                  <a:pt x="5262242" y="353847"/>
                  <a:pt x="5184648" y="338328"/>
                </a:cubicBezTo>
                <a:cubicBezTo>
                  <a:pt x="5169408" y="335280"/>
                  <a:pt x="5153814" y="333650"/>
                  <a:pt x="5138928" y="329184"/>
                </a:cubicBezTo>
                <a:cubicBezTo>
                  <a:pt x="5062296" y="306194"/>
                  <a:pt x="4988602" y="272590"/>
                  <a:pt x="4910328" y="256032"/>
                </a:cubicBezTo>
                <a:cubicBezTo>
                  <a:pt x="4837595" y="240646"/>
                  <a:pt x="4643456" y="227063"/>
                  <a:pt x="4544568" y="219456"/>
                </a:cubicBezTo>
                <a:cubicBezTo>
                  <a:pt x="4221744" y="138750"/>
                  <a:pt x="4565407" y="218115"/>
                  <a:pt x="3831336" y="146304"/>
                </a:cubicBezTo>
                <a:cubicBezTo>
                  <a:pt x="3751537" y="138498"/>
                  <a:pt x="3673087" y="120188"/>
                  <a:pt x="3593592" y="109728"/>
                </a:cubicBezTo>
                <a:cubicBezTo>
                  <a:pt x="3557203" y="104940"/>
                  <a:pt x="3520440" y="103632"/>
                  <a:pt x="3483864" y="100584"/>
                </a:cubicBezTo>
                <a:cubicBezTo>
                  <a:pt x="3415572" y="81072"/>
                  <a:pt x="3297487" y="46849"/>
                  <a:pt x="3246120" y="36576"/>
                </a:cubicBezTo>
                <a:cubicBezTo>
                  <a:pt x="3179266" y="23205"/>
                  <a:pt x="3215786" y="29630"/>
                  <a:pt x="3136392" y="18288"/>
                </a:cubicBezTo>
                <a:cubicBezTo>
                  <a:pt x="3102864" y="21336"/>
                  <a:pt x="3069268" y="23714"/>
                  <a:pt x="3035808" y="27432"/>
                </a:cubicBezTo>
                <a:cubicBezTo>
                  <a:pt x="2986961" y="32859"/>
                  <a:pt x="2938613" y="43781"/>
                  <a:pt x="2889504" y="45720"/>
                </a:cubicBezTo>
                <a:cubicBezTo>
                  <a:pt x="2706741" y="52934"/>
                  <a:pt x="2523744" y="51816"/>
                  <a:pt x="2340864" y="54864"/>
                </a:cubicBezTo>
                <a:lnTo>
                  <a:pt x="1335024" y="18288"/>
                </a:lnTo>
                <a:cubicBezTo>
                  <a:pt x="1258656" y="14894"/>
                  <a:pt x="1182867" y="0"/>
                  <a:pt x="1106424" y="0"/>
                </a:cubicBezTo>
                <a:cubicBezTo>
                  <a:pt x="1040418" y="0"/>
                  <a:pt x="953970" y="21687"/>
                  <a:pt x="886968" y="36576"/>
                </a:cubicBezTo>
                <a:cubicBezTo>
                  <a:pt x="862584" y="48768"/>
                  <a:pt x="839524" y="64079"/>
                  <a:pt x="813816" y="73152"/>
                </a:cubicBezTo>
                <a:cubicBezTo>
                  <a:pt x="787317" y="82505"/>
                  <a:pt x="758672" y="84199"/>
                  <a:pt x="731520" y="91440"/>
                </a:cubicBezTo>
                <a:cubicBezTo>
                  <a:pt x="712894" y="96407"/>
                  <a:pt x="695120" y="104189"/>
                  <a:pt x="676656" y="109728"/>
                </a:cubicBezTo>
                <a:cubicBezTo>
                  <a:pt x="664619" y="113339"/>
                  <a:pt x="652272" y="115824"/>
                  <a:pt x="640080" y="118872"/>
                </a:cubicBezTo>
                <a:cubicBezTo>
                  <a:pt x="615696" y="134112"/>
                  <a:pt x="592647" y="151732"/>
                  <a:pt x="566928" y="164592"/>
                </a:cubicBezTo>
                <a:cubicBezTo>
                  <a:pt x="501046" y="197533"/>
                  <a:pt x="430344" y="220615"/>
                  <a:pt x="365760" y="256032"/>
                </a:cubicBezTo>
                <a:cubicBezTo>
                  <a:pt x="335289" y="272742"/>
                  <a:pt x="314128" y="303686"/>
                  <a:pt x="283464" y="320040"/>
                </a:cubicBezTo>
                <a:cubicBezTo>
                  <a:pt x="267105" y="328765"/>
                  <a:pt x="246841" y="325867"/>
                  <a:pt x="228600" y="329184"/>
                </a:cubicBezTo>
                <a:cubicBezTo>
                  <a:pt x="213309" y="331964"/>
                  <a:pt x="197766" y="333862"/>
                  <a:pt x="182880" y="338328"/>
                </a:cubicBezTo>
                <a:cubicBezTo>
                  <a:pt x="162540" y="344430"/>
                  <a:pt x="132573" y="360683"/>
                  <a:pt x="109728" y="365760"/>
                </a:cubicBezTo>
                <a:cubicBezTo>
                  <a:pt x="91629" y="369782"/>
                  <a:pt x="73152" y="371856"/>
                  <a:pt x="54864" y="374904"/>
                </a:cubicBezTo>
                <a:cubicBezTo>
                  <a:pt x="48768" y="393192"/>
                  <a:pt x="50207" y="416137"/>
                  <a:pt x="36576" y="429768"/>
                </a:cubicBezTo>
                <a:cubicBezTo>
                  <a:pt x="2328" y="464016"/>
                  <a:pt x="13233" y="444932"/>
                  <a:pt x="0" y="484632"/>
                </a:cubicBezTo>
              </a:path>
            </a:pathLst>
          </a:custGeom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4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6DFF-C31D-D9B6-6E99-D854F0BF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39DB-8BDF-D486-18C5-3294FC5C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ED21E-947A-1E2E-13B6-9716EF7B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0702D-973D-FD1C-E107-9B59B56CE624}"/>
              </a:ext>
            </a:extLst>
          </p:cNvPr>
          <p:cNvSpPr/>
          <p:nvPr/>
        </p:nvSpPr>
        <p:spPr>
          <a:xfrm>
            <a:off x="308205" y="315438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About me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E39F49-1645-E138-02A8-1D10447549DA}"/>
              </a:ext>
            </a:extLst>
          </p:cNvPr>
          <p:cNvGrpSpPr/>
          <p:nvPr/>
        </p:nvGrpSpPr>
        <p:grpSpPr>
          <a:xfrm>
            <a:off x="553057" y="1821400"/>
            <a:ext cx="11501783" cy="3304785"/>
            <a:chOff x="3145522" y="1904524"/>
            <a:chExt cx="8909318" cy="2559897"/>
          </a:xfrm>
        </p:grpSpPr>
        <p:pic>
          <p:nvPicPr>
            <p:cNvPr id="5" name="Picture 4" descr="A map of the world&#10;&#10;AI-generated content may be incorrect.">
              <a:extLst>
                <a:ext uri="{FF2B5EF4-FFF2-40B4-BE49-F238E27FC236}">
                  <a16:creationId xmlns:a16="http://schemas.microsoft.com/office/drawing/2014/main" id="{BB3C4605-822D-0FB7-B1AB-8E70E7210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13"/>
            <a:stretch>
              <a:fillRect/>
            </a:stretch>
          </p:blipFill>
          <p:spPr>
            <a:xfrm>
              <a:off x="3145522" y="2006126"/>
              <a:ext cx="8039715" cy="2458295"/>
            </a:xfrm>
            <a:prstGeom prst="rect">
              <a:avLst/>
            </a:prstGeom>
          </p:spPr>
        </p:pic>
        <p:pic>
          <p:nvPicPr>
            <p:cNvPr id="10" name="Picture 9" descr="A map of the world&#10;&#10;AI-generated content may be incorrect.">
              <a:extLst>
                <a:ext uri="{FF2B5EF4-FFF2-40B4-BE49-F238E27FC236}">
                  <a16:creationId xmlns:a16="http://schemas.microsoft.com/office/drawing/2014/main" id="{B0B79976-FE66-C2CE-3FAA-19CEE07FA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68"/>
            <a:stretch>
              <a:fillRect/>
            </a:stretch>
          </p:blipFill>
          <p:spPr>
            <a:xfrm>
              <a:off x="11452983" y="1904524"/>
              <a:ext cx="601857" cy="2458295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C6EC134F-41B5-92EC-95D2-3FE826C3B102}"/>
              </a:ext>
            </a:extLst>
          </p:cNvPr>
          <p:cNvSpPr/>
          <p:nvPr/>
        </p:nvSpPr>
        <p:spPr>
          <a:xfrm>
            <a:off x="8942832" y="3749040"/>
            <a:ext cx="493776" cy="46634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E2175D-B08C-A411-B41E-034AF01EED87}"/>
              </a:ext>
            </a:extLst>
          </p:cNvPr>
          <p:cNvSpPr/>
          <p:nvPr/>
        </p:nvSpPr>
        <p:spPr>
          <a:xfrm>
            <a:off x="9326099" y="3954780"/>
            <a:ext cx="6197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200" b="0" cap="none" spc="0" dirty="0">
                <a:ln w="0"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Taiwan</a:t>
            </a:r>
            <a:endParaRPr lang="en-US" sz="1200" b="0" cap="none" spc="0" dirty="0">
              <a:ln w="0"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ABC68-7D0E-13ED-EE6D-517376DBEE43}"/>
              </a:ext>
            </a:extLst>
          </p:cNvPr>
          <p:cNvSpPr/>
          <p:nvPr/>
        </p:nvSpPr>
        <p:spPr>
          <a:xfrm>
            <a:off x="9709111" y="3539376"/>
            <a:ext cx="54213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200" b="0" cap="none" spc="0" dirty="0">
                <a:ln w="0"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1200" b="0" cap="none" spc="0" dirty="0">
              <a:ln w="0"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65D358-FE05-B4EC-4A6E-D013F3D5F9DA}"/>
              </a:ext>
            </a:extLst>
          </p:cNvPr>
          <p:cNvSpPr/>
          <p:nvPr/>
        </p:nvSpPr>
        <p:spPr>
          <a:xfrm>
            <a:off x="856913" y="5126185"/>
            <a:ext cx="111979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Motivation: </a:t>
            </a:r>
            <a:r>
              <a:rPr lang="en-US" sz="2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East Asia is one of the most polluted areas. I am interested in how these pollutants impact weather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brings you here?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F153BA5-5B24-6A76-D4A9-10E440376119}"/>
              </a:ext>
            </a:extLst>
          </p:cNvPr>
          <p:cNvSpPr/>
          <p:nvPr/>
        </p:nvSpPr>
        <p:spPr>
          <a:xfrm>
            <a:off x="2350008" y="2971800"/>
            <a:ext cx="6766560" cy="941832"/>
          </a:xfrm>
          <a:custGeom>
            <a:avLst/>
            <a:gdLst>
              <a:gd name="connsiteX0" fmla="*/ 6766560 w 6766560"/>
              <a:gd name="connsiteY0" fmla="*/ 941832 h 941832"/>
              <a:gd name="connsiteX1" fmla="*/ 6684264 w 6766560"/>
              <a:gd name="connsiteY1" fmla="*/ 923544 h 941832"/>
              <a:gd name="connsiteX2" fmla="*/ 6620256 w 6766560"/>
              <a:gd name="connsiteY2" fmla="*/ 868680 h 941832"/>
              <a:gd name="connsiteX3" fmla="*/ 6528816 w 6766560"/>
              <a:gd name="connsiteY3" fmla="*/ 822960 h 941832"/>
              <a:gd name="connsiteX4" fmla="*/ 6483096 w 6766560"/>
              <a:gd name="connsiteY4" fmla="*/ 786384 h 941832"/>
              <a:gd name="connsiteX5" fmla="*/ 6336792 w 6766560"/>
              <a:gd name="connsiteY5" fmla="*/ 694944 h 941832"/>
              <a:gd name="connsiteX6" fmla="*/ 6291072 w 6766560"/>
              <a:gd name="connsiteY6" fmla="*/ 658368 h 941832"/>
              <a:gd name="connsiteX7" fmla="*/ 6016752 w 6766560"/>
              <a:gd name="connsiteY7" fmla="*/ 521208 h 941832"/>
              <a:gd name="connsiteX8" fmla="*/ 5870448 w 6766560"/>
              <a:gd name="connsiteY8" fmla="*/ 484632 h 941832"/>
              <a:gd name="connsiteX9" fmla="*/ 5788152 w 6766560"/>
              <a:gd name="connsiteY9" fmla="*/ 457200 h 941832"/>
              <a:gd name="connsiteX10" fmla="*/ 5632704 w 6766560"/>
              <a:gd name="connsiteY10" fmla="*/ 438912 h 941832"/>
              <a:gd name="connsiteX11" fmla="*/ 5559552 w 6766560"/>
              <a:gd name="connsiteY11" fmla="*/ 420624 h 941832"/>
              <a:gd name="connsiteX12" fmla="*/ 5413248 w 6766560"/>
              <a:gd name="connsiteY12" fmla="*/ 402336 h 941832"/>
              <a:gd name="connsiteX13" fmla="*/ 5184648 w 6766560"/>
              <a:gd name="connsiteY13" fmla="*/ 338328 h 941832"/>
              <a:gd name="connsiteX14" fmla="*/ 5138928 w 6766560"/>
              <a:gd name="connsiteY14" fmla="*/ 329184 h 941832"/>
              <a:gd name="connsiteX15" fmla="*/ 4910328 w 6766560"/>
              <a:gd name="connsiteY15" fmla="*/ 256032 h 941832"/>
              <a:gd name="connsiteX16" fmla="*/ 4544568 w 6766560"/>
              <a:gd name="connsiteY16" fmla="*/ 219456 h 941832"/>
              <a:gd name="connsiteX17" fmla="*/ 3831336 w 6766560"/>
              <a:gd name="connsiteY17" fmla="*/ 146304 h 941832"/>
              <a:gd name="connsiteX18" fmla="*/ 3593592 w 6766560"/>
              <a:gd name="connsiteY18" fmla="*/ 109728 h 941832"/>
              <a:gd name="connsiteX19" fmla="*/ 3483864 w 6766560"/>
              <a:gd name="connsiteY19" fmla="*/ 100584 h 941832"/>
              <a:gd name="connsiteX20" fmla="*/ 3246120 w 6766560"/>
              <a:gd name="connsiteY20" fmla="*/ 36576 h 941832"/>
              <a:gd name="connsiteX21" fmla="*/ 3136392 w 6766560"/>
              <a:gd name="connsiteY21" fmla="*/ 18288 h 941832"/>
              <a:gd name="connsiteX22" fmla="*/ 3035808 w 6766560"/>
              <a:gd name="connsiteY22" fmla="*/ 27432 h 941832"/>
              <a:gd name="connsiteX23" fmla="*/ 2889504 w 6766560"/>
              <a:gd name="connsiteY23" fmla="*/ 45720 h 941832"/>
              <a:gd name="connsiteX24" fmla="*/ 2340864 w 6766560"/>
              <a:gd name="connsiteY24" fmla="*/ 54864 h 941832"/>
              <a:gd name="connsiteX25" fmla="*/ 1335024 w 6766560"/>
              <a:gd name="connsiteY25" fmla="*/ 18288 h 941832"/>
              <a:gd name="connsiteX26" fmla="*/ 1106424 w 6766560"/>
              <a:gd name="connsiteY26" fmla="*/ 0 h 941832"/>
              <a:gd name="connsiteX27" fmla="*/ 886968 w 6766560"/>
              <a:gd name="connsiteY27" fmla="*/ 36576 h 941832"/>
              <a:gd name="connsiteX28" fmla="*/ 813816 w 6766560"/>
              <a:gd name="connsiteY28" fmla="*/ 73152 h 941832"/>
              <a:gd name="connsiteX29" fmla="*/ 731520 w 6766560"/>
              <a:gd name="connsiteY29" fmla="*/ 91440 h 941832"/>
              <a:gd name="connsiteX30" fmla="*/ 676656 w 6766560"/>
              <a:gd name="connsiteY30" fmla="*/ 109728 h 941832"/>
              <a:gd name="connsiteX31" fmla="*/ 640080 w 6766560"/>
              <a:gd name="connsiteY31" fmla="*/ 118872 h 941832"/>
              <a:gd name="connsiteX32" fmla="*/ 566928 w 6766560"/>
              <a:gd name="connsiteY32" fmla="*/ 164592 h 941832"/>
              <a:gd name="connsiteX33" fmla="*/ 365760 w 6766560"/>
              <a:gd name="connsiteY33" fmla="*/ 256032 h 941832"/>
              <a:gd name="connsiteX34" fmla="*/ 283464 w 6766560"/>
              <a:gd name="connsiteY34" fmla="*/ 320040 h 941832"/>
              <a:gd name="connsiteX35" fmla="*/ 228600 w 6766560"/>
              <a:gd name="connsiteY35" fmla="*/ 329184 h 941832"/>
              <a:gd name="connsiteX36" fmla="*/ 182880 w 6766560"/>
              <a:gd name="connsiteY36" fmla="*/ 338328 h 941832"/>
              <a:gd name="connsiteX37" fmla="*/ 109728 w 6766560"/>
              <a:gd name="connsiteY37" fmla="*/ 365760 h 941832"/>
              <a:gd name="connsiteX38" fmla="*/ 54864 w 6766560"/>
              <a:gd name="connsiteY38" fmla="*/ 374904 h 941832"/>
              <a:gd name="connsiteX39" fmla="*/ 36576 w 6766560"/>
              <a:gd name="connsiteY39" fmla="*/ 429768 h 941832"/>
              <a:gd name="connsiteX40" fmla="*/ 0 w 6766560"/>
              <a:gd name="connsiteY40" fmla="*/ 484632 h 9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66560" h="941832">
                <a:moveTo>
                  <a:pt x="6766560" y="941832"/>
                </a:moveTo>
                <a:cubicBezTo>
                  <a:pt x="6765077" y="941535"/>
                  <a:pt x="6690183" y="927310"/>
                  <a:pt x="6684264" y="923544"/>
                </a:cubicBezTo>
                <a:cubicBezTo>
                  <a:pt x="6660556" y="908457"/>
                  <a:pt x="6643849" y="883946"/>
                  <a:pt x="6620256" y="868680"/>
                </a:cubicBezTo>
                <a:cubicBezTo>
                  <a:pt x="6591645" y="850167"/>
                  <a:pt x="6558037" y="840493"/>
                  <a:pt x="6528816" y="822960"/>
                </a:cubicBezTo>
                <a:cubicBezTo>
                  <a:pt x="6512081" y="812919"/>
                  <a:pt x="6499335" y="797210"/>
                  <a:pt x="6483096" y="786384"/>
                </a:cubicBezTo>
                <a:cubicBezTo>
                  <a:pt x="6435245" y="754483"/>
                  <a:pt x="6381699" y="730870"/>
                  <a:pt x="6336792" y="694944"/>
                </a:cubicBezTo>
                <a:cubicBezTo>
                  <a:pt x="6321552" y="682752"/>
                  <a:pt x="6307489" y="668922"/>
                  <a:pt x="6291072" y="658368"/>
                </a:cubicBezTo>
                <a:cubicBezTo>
                  <a:pt x="6230498" y="619427"/>
                  <a:pt x="6048030" y="533043"/>
                  <a:pt x="6016752" y="521208"/>
                </a:cubicBezTo>
                <a:cubicBezTo>
                  <a:pt x="5969736" y="503418"/>
                  <a:pt x="5918855" y="498186"/>
                  <a:pt x="5870448" y="484632"/>
                </a:cubicBezTo>
                <a:cubicBezTo>
                  <a:pt x="5842603" y="476835"/>
                  <a:pt x="5816299" y="463823"/>
                  <a:pt x="5788152" y="457200"/>
                </a:cubicBezTo>
                <a:cubicBezTo>
                  <a:pt x="5776907" y="454554"/>
                  <a:pt x="5639129" y="439626"/>
                  <a:pt x="5632704" y="438912"/>
                </a:cubicBezTo>
                <a:cubicBezTo>
                  <a:pt x="5608320" y="432816"/>
                  <a:pt x="5584344" y="424756"/>
                  <a:pt x="5559552" y="420624"/>
                </a:cubicBezTo>
                <a:cubicBezTo>
                  <a:pt x="5511073" y="412544"/>
                  <a:pt x="5461253" y="412874"/>
                  <a:pt x="5413248" y="402336"/>
                </a:cubicBezTo>
                <a:cubicBezTo>
                  <a:pt x="5335958" y="385370"/>
                  <a:pt x="5262242" y="353847"/>
                  <a:pt x="5184648" y="338328"/>
                </a:cubicBezTo>
                <a:cubicBezTo>
                  <a:pt x="5169408" y="335280"/>
                  <a:pt x="5153814" y="333650"/>
                  <a:pt x="5138928" y="329184"/>
                </a:cubicBezTo>
                <a:cubicBezTo>
                  <a:pt x="5062296" y="306194"/>
                  <a:pt x="4988602" y="272590"/>
                  <a:pt x="4910328" y="256032"/>
                </a:cubicBezTo>
                <a:cubicBezTo>
                  <a:pt x="4837595" y="240646"/>
                  <a:pt x="4643456" y="227063"/>
                  <a:pt x="4544568" y="219456"/>
                </a:cubicBezTo>
                <a:cubicBezTo>
                  <a:pt x="4221744" y="138750"/>
                  <a:pt x="4565407" y="218115"/>
                  <a:pt x="3831336" y="146304"/>
                </a:cubicBezTo>
                <a:cubicBezTo>
                  <a:pt x="3751537" y="138498"/>
                  <a:pt x="3673087" y="120188"/>
                  <a:pt x="3593592" y="109728"/>
                </a:cubicBezTo>
                <a:cubicBezTo>
                  <a:pt x="3557203" y="104940"/>
                  <a:pt x="3520440" y="103632"/>
                  <a:pt x="3483864" y="100584"/>
                </a:cubicBezTo>
                <a:cubicBezTo>
                  <a:pt x="3415572" y="81072"/>
                  <a:pt x="3297487" y="46849"/>
                  <a:pt x="3246120" y="36576"/>
                </a:cubicBezTo>
                <a:cubicBezTo>
                  <a:pt x="3179266" y="23205"/>
                  <a:pt x="3215786" y="29630"/>
                  <a:pt x="3136392" y="18288"/>
                </a:cubicBezTo>
                <a:cubicBezTo>
                  <a:pt x="3102864" y="21336"/>
                  <a:pt x="3069268" y="23714"/>
                  <a:pt x="3035808" y="27432"/>
                </a:cubicBezTo>
                <a:cubicBezTo>
                  <a:pt x="2986961" y="32859"/>
                  <a:pt x="2938613" y="43781"/>
                  <a:pt x="2889504" y="45720"/>
                </a:cubicBezTo>
                <a:cubicBezTo>
                  <a:pt x="2706741" y="52934"/>
                  <a:pt x="2523744" y="51816"/>
                  <a:pt x="2340864" y="54864"/>
                </a:cubicBezTo>
                <a:lnTo>
                  <a:pt x="1335024" y="18288"/>
                </a:lnTo>
                <a:cubicBezTo>
                  <a:pt x="1258656" y="14894"/>
                  <a:pt x="1182867" y="0"/>
                  <a:pt x="1106424" y="0"/>
                </a:cubicBezTo>
                <a:cubicBezTo>
                  <a:pt x="1040418" y="0"/>
                  <a:pt x="953970" y="21687"/>
                  <a:pt x="886968" y="36576"/>
                </a:cubicBezTo>
                <a:cubicBezTo>
                  <a:pt x="862584" y="48768"/>
                  <a:pt x="839524" y="64079"/>
                  <a:pt x="813816" y="73152"/>
                </a:cubicBezTo>
                <a:cubicBezTo>
                  <a:pt x="787317" y="82505"/>
                  <a:pt x="758672" y="84199"/>
                  <a:pt x="731520" y="91440"/>
                </a:cubicBezTo>
                <a:cubicBezTo>
                  <a:pt x="712894" y="96407"/>
                  <a:pt x="695120" y="104189"/>
                  <a:pt x="676656" y="109728"/>
                </a:cubicBezTo>
                <a:cubicBezTo>
                  <a:pt x="664619" y="113339"/>
                  <a:pt x="652272" y="115824"/>
                  <a:pt x="640080" y="118872"/>
                </a:cubicBezTo>
                <a:cubicBezTo>
                  <a:pt x="615696" y="134112"/>
                  <a:pt x="592647" y="151732"/>
                  <a:pt x="566928" y="164592"/>
                </a:cubicBezTo>
                <a:cubicBezTo>
                  <a:pt x="501046" y="197533"/>
                  <a:pt x="430344" y="220615"/>
                  <a:pt x="365760" y="256032"/>
                </a:cubicBezTo>
                <a:cubicBezTo>
                  <a:pt x="335289" y="272742"/>
                  <a:pt x="314128" y="303686"/>
                  <a:pt x="283464" y="320040"/>
                </a:cubicBezTo>
                <a:cubicBezTo>
                  <a:pt x="267105" y="328765"/>
                  <a:pt x="246841" y="325867"/>
                  <a:pt x="228600" y="329184"/>
                </a:cubicBezTo>
                <a:cubicBezTo>
                  <a:pt x="213309" y="331964"/>
                  <a:pt x="197766" y="333862"/>
                  <a:pt x="182880" y="338328"/>
                </a:cubicBezTo>
                <a:cubicBezTo>
                  <a:pt x="162540" y="344430"/>
                  <a:pt x="132573" y="360683"/>
                  <a:pt x="109728" y="365760"/>
                </a:cubicBezTo>
                <a:cubicBezTo>
                  <a:pt x="91629" y="369782"/>
                  <a:pt x="73152" y="371856"/>
                  <a:pt x="54864" y="374904"/>
                </a:cubicBezTo>
                <a:cubicBezTo>
                  <a:pt x="48768" y="393192"/>
                  <a:pt x="50207" y="416137"/>
                  <a:pt x="36576" y="429768"/>
                </a:cubicBezTo>
                <a:cubicBezTo>
                  <a:pt x="2328" y="464016"/>
                  <a:pt x="13233" y="444932"/>
                  <a:pt x="0" y="484632"/>
                </a:cubicBezTo>
              </a:path>
            </a:pathLst>
          </a:custGeom>
          <a:ln w="762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74298-8A9C-7A35-8C34-4508D24D3ED7}"/>
              </a:ext>
            </a:extLst>
          </p:cNvPr>
          <p:cNvSpPr/>
          <p:nvPr/>
        </p:nvSpPr>
        <p:spPr>
          <a:xfrm rot="477755">
            <a:off x="4983268" y="6125516"/>
            <a:ext cx="31493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…To get a fresh breath.</a:t>
            </a:r>
          </a:p>
        </p:txBody>
      </p:sp>
    </p:spTree>
    <p:extLst>
      <p:ext uri="{BB962C8B-B14F-4D97-AF65-F5344CB8AC3E}">
        <p14:creationId xmlns:p14="http://schemas.microsoft.com/office/powerpoint/2010/main" val="379804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AB8A-B403-4CEB-34EF-8FCC0286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B86CBA-DEB5-9EA7-7DC3-78AEAE64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EEE565-BC33-B16D-342E-D07182C918DE}"/>
              </a:ext>
            </a:extLst>
          </p:cNvPr>
          <p:cNvSpPr/>
          <p:nvPr/>
        </p:nvSpPr>
        <p:spPr>
          <a:xfrm>
            <a:off x="5499998" y="1879580"/>
            <a:ext cx="62212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IPCC Sixth Assessment Report (IPCC AR6)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 the available scientific information on climate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n w="0"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i="1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policymakers with regular assessments of the scientific basis of climate change, its impacts and future risks, and options for adaptation and mitigation.</a:t>
            </a:r>
            <a:r>
              <a:rPr lang="en-US" sz="24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D2A04-A8DE-4F39-20DD-3D778CE48CB6}"/>
              </a:ext>
            </a:extLst>
          </p:cNvPr>
          <p:cNvSpPr txBox="1"/>
          <p:nvPr/>
        </p:nvSpPr>
        <p:spPr>
          <a:xfrm>
            <a:off x="5499998" y="1021402"/>
            <a:ext cx="5578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F1F1F"/>
                </a:solidFill>
                <a:latin typeface="Arial" panose="020B0604020202020204" pitchFamily="34" charset="0"/>
                <a:hlinkClick r:id="rId4"/>
              </a:rPr>
              <a:t>https://www.ipcc.ch/assessment-report/ar6/</a:t>
            </a:r>
            <a:endParaRPr lang="en-US" sz="1400" dirty="0">
              <a:solidFill>
                <a:srgbClr val="1F1F1F"/>
              </a:solidFill>
              <a:latin typeface="Arial" panose="020B0604020202020204" pitchFamily="34" charset="0"/>
            </a:endParaRPr>
          </a:p>
          <a:p>
            <a:r>
              <a:rPr lang="en-US" sz="1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IPCC: Intergovernmental Panel on Climate Change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022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DA2E8-99B8-1B2C-9F49-37470B480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4A04D-0698-B187-A605-EE34BA33EADF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710CC-7AE8-8D65-BFDF-DF39BD23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00B31-F4B2-6898-E44D-E224328BBC33}"/>
              </a:ext>
            </a:extLst>
          </p:cNvPr>
          <p:cNvSpPr txBox="1"/>
          <p:nvPr/>
        </p:nvSpPr>
        <p:spPr>
          <a:xfrm>
            <a:off x="9986981" y="6141154"/>
            <a:ext cx="2064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Pickett fire in SF 2025.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(San Francisco chronicle)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AFF85-1E1C-AD5F-A461-E6A7057DE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825625"/>
            <a:ext cx="11443854" cy="4351338"/>
          </a:xfrm>
        </p:spPr>
        <p:txBody>
          <a:bodyPr/>
          <a:lstStyle/>
          <a:p>
            <a:r>
              <a:rPr lang="en-US" dirty="0"/>
              <a:t>What are aerosols? Where do they come from?</a:t>
            </a:r>
          </a:p>
          <a:p>
            <a:r>
              <a:rPr lang="en-US" dirty="0"/>
              <a:t>How do aerosols impact the atmosphere?</a:t>
            </a:r>
          </a:p>
          <a:p>
            <a:pPr lvl="1"/>
            <a:r>
              <a:rPr lang="en-US" dirty="0"/>
              <a:t>Aerosol-radiation interactions</a:t>
            </a:r>
          </a:p>
          <a:p>
            <a:pPr lvl="1"/>
            <a:r>
              <a:rPr lang="en-US" dirty="0"/>
              <a:t>Aerosol-cloud interactions</a:t>
            </a:r>
          </a:p>
          <a:p>
            <a:r>
              <a:rPr lang="en-US" dirty="0"/>
              <a:t>My ongoing project</a:t>
            </a:r>
          </a:p>
          <a:p>
            <a:pPr lvl="1"/>
            <a:r>
              <a:rPr lang="en-US" dirty="0"/>
              <a:t>Data and method</a:t>
            </a:r>
          </a:p>
          <a:p>
            <a:pPr lvl="1"/>
            <a:r>
              <a:rPr lang="en-US" dirty="0"/>
              <a:t>Preliminary results</a:t>
            </a:r>
          </a:p>
          <a:p>
            <a:r>
              <a:rPr lang="en-US" dirty="0"/>
              <a:t>Take-home points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381A9-4D5E-975E-5CEA-14C43E61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owntown Los Angeles skyline is shrouded in haze.">
            <a:extLst>
              <a:ext uri="{FF2B5EF4-FFF2-40B4-BE49-F238E27FC236}">
                <a16:creationId xmlns:a16="http://schemas.microsoft.com/office/drawing/2014/main" id="{A055A75E-38E7-F760-4311-52402090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2413956"/>
            <a:ext cx="6372675" cy="4250418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9AA28D-09D5-5538-C1D7-AC5A6294A576}"/>
              </a:ext>
            </a:extLst>
          </p:cNvPr>
          <p:cNvSpPr/>
          <p:nvPr/>
        </p:nvSpPr>
        <p:spPr>
          <a:xfrm>
            <a:off x="0" y="0"/>
            <a:ext cx="12192000" cy="15443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0334C-5637-74ED-D292-F34CABEA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09410"/>
            <a:ext cx="11914632" cy="1325563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aerosols?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Where do they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2A33D-6AD8-84D7-72D7-516570304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734185"/>
            <a:ext cx="6103384" cy="4351338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Aerosols are tiny particles floating in the air with a lifetime of around 2 to 15 days.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Aerosols From Saharan Dust Plume">
            <a:extLst>
              <a:ext uri="{FF2B5EF4-FFF2-40B4-BE49-F238E27FC236}">
                <a16:creationId xmlns:a16="http://schemas.microsoft.com/office/drawing/2014/main" id="{A8B50B2C-BA46-494D-495E-39C81C7F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4" y="109410"/>
            <a:ext cx="4500418" cy="25314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349B0C-18C7-1140-AFCE-A5A89CBDA3C6}"/>
              </a:ext>
            </a:extLst>
          </p:cNvPr>
          <p:cNvSpPr/>
          <p:nvPr/>
        </p:nvSpPr>
        <p:spPr>
          <a:xfrm>
            <a:off x="225913" y="2810317"/>
            <a:ext cx="44804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 downtown skyline in 2021 </a:t>
            </a:r>
          </a:p>
          <a:p>
            <a:r>
              <a:rPr lang="en-US" sz="1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(Genaro Molina / Los Angeles Times)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94B0F-C934-7FE8-F97F-A9606BA38CCD}"/>
              </a:ext>
            </a:extLst>
          </p:cNvPr>
          <p:cNvSpPr txBox="1"/>
          <p:nvPr/>
        </p:nvSpPr>
        <p:spPr>
          <a:xfrm>
            <a:off x="7551374" y="2659555"/>
            <a:ext cx="4500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Contains modified Copernicus Sentinel data (2020), processed by ESA</a:t>
            </a:r>
          </a:p>
        </p:txBody>
      </p:sp>
      <p:pic>
        <p:nvPicPr>
          <p:cNvPr id="1028" name="Picture 4" descr="Pickett Fire smoke raises Napa air quality concerns">
            <a:extLst>
              <a:ext uri="{FF2B5EF4-FFF2-40B4-BE49-F238E27FC236}">
                <a16:creationId xmlns:a16="http://schemas.microsoft.com/office/drawing/2014/main" id="{D91DAADC-A7C2-2B79-CA67-34F22F54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378" y="3292186"/>
            <a:ext cx="5114844" cy="34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19AEB1-C6F4-D38C-9792-E49491CB1472}"/>
              </a:ext>
            </a:extLst>
          </p:cNvPr>
          <p:cNvSpPr txBox="1"/>
          <p:nvPr/>
        </p:nvSpPr>
        <p:spPr>
          <a:xfrm>
            <a:off x="9986981" y="6141154"/>
            <a:ext cx="2064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Pickett fire in SF 2025.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(San Francisco chronicle)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1125-CE00-5FF1-B694-99C0D5D9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8D7C-14C8-459D-961D-2CBC3DC13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A822E-BE64-8760-CD56-3298EE6C8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11B7DDF-963D-54DA-6404-C836C3826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4" y="1555867"/>
            <a:ext cx="5936594" cy="32960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E410AA-B2BE-7348-6FEE-EB5E0E084058}"/>
              </a:ext>
            </a:extLst>
          </p:cNvPr>
          <p:cNvSpPr/>
          <p:nvPr/>
        </p:nvSpPr>
        <p:spPr>
          <a:xfrm>
            <a:off x="270153" y="406644"/>
            <a:ext cx="1473796" cy="662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AC0CF3-CCE7-0363-58A9-0E40A7E96C78}"/>
              </a:ext>
            </a:extLst>
          </p:cNvPr>
          <p:cNvSpPr/>
          <p:nvPr/>
        </p:nvSpPr>
        <p:spPr>
          <a:xfrm>
            <a:off x="2130895" y="406643"/>
            <a:ext cx="2248676" cy="662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Pollution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74B3BF-F4F2-75C3-2D53-D18F5769F024}"/>
              </a:ext>
            </a:extLst>
          </p:cNvPr>
          <p:cNvSpPr/>
          <p:nvPr/>
        </p:nvSpPr>
        <p:spPr>
          <a:xfrm>
            <a:off x="4766517" y="406643"/>
            <a:ext cx="1473796" cy="66247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44922-A33F-9DC1-1D5A-DFA7B5BA2CF3}"/>
              </a:ext>
            </a:extLst>
          </p:cNvPr>
          <p:cNvSpPr/>
          <p:nvPr/>
        </p:nvSpPr>
        <p:spPr>
          <a:xfrm>
            <a:off x="270153" y="5238921"/>
            <a:ext cx="57444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main human drivers of climate change:</a:t>
            </a:r>
          </a:p>
          <a:p>
            <a:pPr marL="457200" indent="-457200">
              <a:buAutoNum type="alphaLcParenBoth"/>
            </a:pPr>
            <a:r>
              <a:rPr lang="en-US" sz="2000" dirty="0">
                <a:ln w="0"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Greenhouse gases: cause warming effect</a:t>
            </a:r>
          </a:p>
          <a:p>
            <a:pPr marL="457200" indent="-457200">
              <a:buAutoNum type="alphaLcParenBoth"/>
            </a:pPr>
            <a:r>
              <a:rPr lang="en-US" sz="20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 pollution (aerosols): offset some warming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83D5B9D-7282-A49E-DF69-3890132A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9" y="2514421"/>
            <a:ext cx="5603907" cy="34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04C1B83-BD1E-1488-CBA3-41E3423E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7DEE260-9B55-485F-A9AC-F526C985797A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D7B496-8935-5906-5CE5-6C4644A3AE50}"/>
              </a:ext>
            </a:extLst>
          </p:cNvPr>
          <p:cNvSpPr/>
          <p:nvPr/>
        </p:nvSpPr>
        <p:spPr>
          <a:xfrm>
            <a:off x="6409379" y="6044331"/>
            <a:ext cx="4032033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00" b="1" cap="none" spc="0" dirty="0">
                <a:ln w="0"/>
                <a:solidFill>
                  <a:schemeClr val="tx1"/>
                </a:solidFill>
              </a:rPr>
              <a:t>Figure source</a:t>
            </a:r>
            <a:r>
              <a:rPr lang="en-US" sz="900" b="0" cap="none" spc="0" dirty="0">
                <a:ln w="0"/>
                <a:solidFill>
                  <a:schemeClr val="tx1"/>
                </a:solidFill>
              </a:rPr>
              <a:t>: </a:t>
            </a:r>
            <a:r>
              <a:rPr lang="en-US" sz="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https://www.c2es.org/content/short-lived-climate-pollutants/</a:t>
            </a:r>
            <a:endParaRPr lang="en-US" sz="9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C040ED-81B8-E985-5238-FFA3A8337381}"/>
              </a:ext>
            </a:extLst>
          </p:cNvPr>
          <p:cNvGrpSpPr/>
          <p:nvPr/>
        </p:nvGrpSpPr>
        <p:grpSpPr>
          <a:xfrm>
            <a:off x="6409379" y="364316"/>
            <a:ext cx="5167395" cy="2020760"/>
            <a:chOff x="5382686" y="78619"/>
            <a:chExt cx="6404484" cy="25045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B017096-662E-C4A7-1092-D4EE8C78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302" t="22502" r="48746"/>
            <a:stretch/>
          </p:blipFill>
          <p:spPr>
            <a:xfrm>
              <a:off x="5382686" y="78619"/>
              <a:ext cx="3836906" cy="250453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1EDAB79-A630-08F9-38CE-5FDEEE73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6573" t="22502"/>
            <a:stretch/>
          </p:blipFill>
          <p:spPr>
            <a:xfrm>
              <a:off x="9219592" y="78619"/>
              <a:ext cx="2567578" cy="250453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D659DA9-8468-FB52-3630-D4D953463AD5}"/>
              </a:ext>
            </a:extLst>
          </p:cNvPr>
          <p:cNvSpPr/>
          <p:nvPr/>
        </p:nvSpPr>
        <p:spPr>
          <a:xfrm rot="369269">
            <a:off x="2834333" y="1456119"/>
            <a:ext cx="80823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C2F32-4DA2-9E08-F89C-7E4E27A5B530}"/>
              </a:ext>
            </a:extLst>
          </p:cNvPr>
          <p:cNvSpPr/>
          <p:nvPr/>
        </p:nvSpPr>
        <p:spPr>
          <a:xfrm rot="703381">
            <a:off x="1843733" y="3050003"/>
            <a:ext cx="80823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E38BAF-3AC9-7C22-AA8D-A9EF9AE862F8}"/>
              </a:ext>
            </a:extLst>
          </p:cNvPr>
          <p:cNvSpPr/>
          <p:nvPr/>
        </p:nvSpPr>
        <p:spPr>
          <a:xfrm>
            <a:off x="3685357" y="3000129"/>
            <a:ext cx="42338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1400" b="0" cap="none" spc="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EF8A0-0580-C3A3-6077-AA90882FC5B0}"/>
              </a:ext>
            </a:extLst>
          </p:cNvPr>
          <p:cNvSpPr/>
          <p:nvPr/>
        </p:nvSpPr>
        <p:spPr>
          <a:xfrm rot="21079715">
            <a:off x="3043540" y="4583754"/>
            <a:ext cx="42338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1400" b="0" cap="none" spc="0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1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2206</Words>
  <Application>Microsoft Office PowerPoint</Application>
  <PresentationFormat>Widescreen</PresentationFormat>
  <Paragraphs>360</Paragraphs>
  <Slides>37</Slides>
  <Notes>18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 Display (Headings)</vt:lpstr>
      <vt:lpstr>STIX-Bold</vt:lpstr>
      <vt:lpstr>Aptos</vt:lpstr>
      <vt:lpstr>Aptos Display</vt:lpstr>
      <vt:lpstr>Arial</vt:lpstr>
      <vt:lpstr>Bookman Old Style</vt:lpstr>
      <vt:lpstr>Calibri</vt:lpstr>
      <vt:lpstr>Cambria Math</vt:lpstr>
      <vt:lpstr>Times New Roman</vt:lpstr>
      <vt:lpstr>Office Theme</vt:lpstr>
      <vt:lpstr>Brief introduction of aerosol-cloud interactions</vt:lpstr>
      <vt:lpstr> </vt:lpstr>
      <vt:lpstr> </vt:lpstr>
      <vt:lpstr> </vt:lpstr>
      <vt:lpstr> </vt:lpstr>
      <vt:lpstr>PowerPoint Presentation</vt:lpstr>
      <vt:lpstr>Outline</vt:lpstr>
      <vt:lpstr>What are aerosols?  Where do they come from?</vt:lpstr>
      <vt:lpstr>PowerPoint Presentation</vt:lpstr>
      <vt:lpstr>PowerPoint Presentation</vt:lpstr>
      <vt:lpstr>How do aerosols impact the atmosphere? -- Aerosol-radiation interactions</vt:lpstr>
      <vt:lpstr>Supplementary</vt:lpstr>
      <vt:lpstr>How do aerosols impact the atmosphere? -- Aerosol-radiation interactions</vt:lpstr>
      <vt:lpstr>How do aerosols impact the atmosphere? -- Aerosol-radiation interactions</vt:lpstr>
      <vt:lpstr>How do aerosols impact the atmosphere? -- Aerosol-radiation interactions</vt:lpstr>
      <vt:lpstr>How do aerosols impact the atmosphere? -- Aerosol-radiation interactions</vt:lpstr>
      <vt:lpstr>How do aerosols impact the atmosphere? -- Aerosol-radiation interactions</vt:lpstr>
      <vt:lpstr>How do aerosols impact the atmosphere? -- Aerosol-radiation interactions</vt:lpstr>
      <vt:lpstr>How do aerosols impact the atmosphere? -- Aerosol-radiation interactions</vt:lpstr>
      <vt:lpstr>How do aerosols impact the atmosphere? -- Aerosol-radiation interactions</vt:lpstr>
      <vt:lpstr>How do aerosols impact the atmosphere? -- Aerosol-cloud interactions</vt:lpstr>
      <vt:lpstr>How do aerosols impact the atmosphere? -- Aerosol-cloud interactions</vt:lpstr>
      <vt:lpstr>How do aerosols impact the atmosphere? -- Aerosol-cloud interactions</vt:lpstr>
      <vt:lpstr>Review of aerosol effects</vt:lpstr>
      <vt:lpstr>How do aerosols impact the atmosphere? -- Aerosol-cloud interactions</vt:lpstr>
      <vt:lpstr>Ongoing project:  applying remote sensing to study aerosol-cloud interactions</vt:lpstr>
      <vt:lpstr>Data &amp; methods</vt:lpstr>
      <vt:lpstr>Data &amp; methods</vt:lpstr>
      <vt:lpstr>Data &amp; methods</vt:lpstr>
      <vt:lpstr>Preliminary results (EOF analysis)</vt:lpstr>
      <vt:lpstr>Future work</vt:lpstr>
      <vt:lpstr>Future work</vt:lpstr>
      <vt:lpstr>PowerPoint Presentation</vt:lpstr>
      <vt:lpstr>PowerPoint Presentation</vt:lpstr>
      <vt:lpstr>Supplementary</vt:lpstr>
      <vt:lpstr>Empirical Orthogonal Function (EOF) analysis</vt:lpstr>
      <vt:lpstr>Empirical Orthogonal Function (EOF)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丞翔 張</dc:creator>
  <cp:lastModifiedBy>丞翔 張</cp:lastModifiedBy>
  <cp:revision>62</cp:revision>
  <dcterms:created xsi:type="dcterms:W3CDTF">2025-09-06T20:55:44Z</dcterms:created>
  <dcterms:modified xsi:type="dcterms:W3CDTF">2025-10-10T08:08:11Z</dcterms:modified>
</cp:coreProperties>
</file>