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8" r:id="rId2"/>
    <p:sldId id="256" r:id="rId3"/>
    <p:sldId id="259" r:id="rId4"/>
    <p:sldId id="260" r:id="rId5"/>
    <p:sldId id="261" r:id="rId6"/>
    <p:sldId id="279" r:id="rId7"/>
    <p:sldId id="262" r:id="rId8"/>
    <p:sldId id="265" r:id="rId9"/>
    <p:sldId id="263" r:id="rId10"/>
    <p:sldId id="267" r:id="rId11"/>
    <p:sldId id="272" r:id="rId12"/>
    <p:sldId id="278" r:id="rId13"/>
    <p:sldId id="277" r:id="rId14"/>
    <p:sldId id="305" r:id="rId15"/>
    <p:sldId id="308" r:id="rId16"/>
    <p:sldId id="306" r:id="rId17"/>
    <p:sldId id="304" r:id="rId18"/>
    <p:sldId id="274" r:id="rId19"/>
    <p:sldId id="275" r:id="rId20"/>
    <p:sldId id="276" r:id="rId21"/>
    <p:sldId id="284" r:id="rId22"/>
    <p:sldId id="285" r:id="rId23"/>
    <p:sldId id="303" r:id="rId24"/>
    <p:sldId id="280" r:id="rId25"/>
    <p:sldId id="288" r:id="rId26"/>
    <p:sldId id="287" r:id="rId27"/>
    <p:sldId id="289" r:id="rId28"/>
    <p:sldId id="290" r:id="rId29"/>
    <p:sldId id="294" r:id="rId30"/>
    <p:sldId id="291" r:id="rId31"/>
    <p:sldId id="292" r:id="rId32"/>
    <p:sldId id="293" r:id="rId33"/>
    <p:sldId id="301" r:id="rId34"/>
    <p:sldId id="302" r:id="rId35"/>
    <p:sldId id="300" r:id="rId36"/>
    <p:sldId id="266" r:id="rId37"/>
    <p:sldId id="270" r:id="rId38"/>
    <p:sldId id="271" r:id="rId39"/>
    <p:sldId id="295" r:id="rId40"/>
    <p:sldId id="268" r:id="rId41"/>
    <p:sldId id="296" r:id="rId42"/>
    <p:sldId id="297" r:id="rId43"/>
    <p:sldId id="298" r:id="rId44"/>
    <p:sldId id="281" r:id="rId45"/>
    <p:sldId id="282" r:id="rId46"/>
    <p:sldId id="283" r:id="rId47"/>
    <p:sldId id="286" r:id="rId48"/>
    <p:sldId id="307" r:id="rId49"/>
    <p:sldId id="257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88" y="-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2434F-CB9C-4069-BB5F-99CED549501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4E77D-62FE-4886-8608-3262F0C01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51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ather.gov/media/fgf/Enderlin.pdf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weatherprediction.com/habyhints/294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ather.gov/ilx/swop-severetopics-CAPE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eather.cod.edu/satrad/nexrad/" TargetMode="External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eather.cod.edu/satrad/nexrad/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Describe what motivated you to choose your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4E77D-62FE-4886-8608-3262F0C011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96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PNS Top News Link PDF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4E77D-62FE-4886-8608-3262F0C011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9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 your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skewT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graph and its interpretation, including discussion of the wind speed and direction as a function of height; temperature, and dewpoint temperature; and the lifted air parcel.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4E77D-62FE-4886-8608-3262F0C011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10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LCL (Lifted Condensation Level) is the pressure level a parcel of air reaches saturation by lifting the parcel from a particular pressure level.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4E77D-62FE-4886-8608-3262F0C011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57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SKEW-T: A LOOK AT PW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4E77D-62FE-4886-8608-3262F0C011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80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Severe Weather Topics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4E77D-62FE-4886-8608-3262F0C011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90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convectively unstable regions.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4E77D-62FE-4886-8608-3262F0C011B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92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C234D-CC12-5FA3-5933-D414661E1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46204-C427-AB11-14A7-4E2EA5E403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2D19E2-7FE5-07BB-36E4-BC79A0899C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convectively unstable regions.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6BB04-C590-DB13-ABE1-3FBE02BD43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4E77D-62FE-4886-8608-3262F0C011B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90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4E77D-62FE-4886-8608-3262F0C011B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391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FCA8D-8391-F6CA-EE2E-B3ECE37AF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011C05-F6AA-9DB0-44DC-8AA896BC2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7373E5-9271-3D34-7786-60173E597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2719A-2464-9013-2477-20F8876CD3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4E77D-62FE-4886-8608-3262F0C011B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17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COD NEXRAD: LOT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4E77D-62FE-4886-8608-3262F0C011B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170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9DE16-B92B-ED81-423A-3FDEC0FE9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5EF649-F7D9-828C-C319-093118363E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32C4E9-E82D-324A-E07D-910184A916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COD NEXRAD: LOT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1B2C2-DF21-53A9-316F-82EF3CA0AE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4E77D-62FE-4886-8608-3262F0C011B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44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D3F84-F9D0-4199-F0AD-91F43C590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42DCDC-3451-D070-3000-5B4895350F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AAC50-B6F5-64D3-0B15-26D9AF148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D0C6-9FB7-4175-AE43-A6E9F3EF965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AC6F8-9BE6-4F6E-099F-8984CFBDB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89E63-8EBE-A7B4-45E3-541D87A50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57863-75D5-403C-8D26-3653CF59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145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5D885-2263-CEEE-3C5D-5EEF8C4AC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41F1E-C92D-0967-8C63-1AE4E0169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8B60B-C5A7-97D8-DCD0-4639F576F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D0C6-9FB7-4175-AE43-A6E9F3EF965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68883-1A58-CC03-534B-1F892FF5B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A2277-DF35-A518-1926-84569F691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57863-75D5-403C-8D26-3653CF59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60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D6219-A493-9453-FF0A-52E7F62C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EE82B-2793-C0B3-3D32-767838444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859FB-C1A9-1326-1A5F-0AC8800DD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D0C6-9FB7-4175-AE43-A6E9F3EF965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14E56-D187-E0F5-51ED-FE1565746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A173E-C373-ABE1-AFAC-B71FD0851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57863-75D5-403C-8D26-3653CF59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16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AD412-95E8-B03C-4677-8E612FEC6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A4D42-759F-1E87-0D62-7374B12201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1C2F2A-3653-17EC-FB4A-947A7BAA5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366302-ED36-5C0B-9CD5-FA8B0F3F2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D0C6-9FB7-4175-AE43-A6E9F3EF965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74A0F-8D08-A121-597F-82B43E3C9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1A2345-069B-4E75-DC47-9F8FF560D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57863-75D5-403C-8D26-3653CF59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7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605D2-7AB7-7CF3-335F-071413B9A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7761D-0396-BE35-BB01-6A3ACF563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F2144A-7DD5-B51C-3DEC-5FDBC3B09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554E10-7BBB-DD1E-8422-1FB45833FE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E8355B-180D-ED46-F926-FED337BC3E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FD2ADB-3A66-7762-D67D-5AB80FC38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D0C6-9FB7-4175-AE43-A6E9F3EF965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B976A7-2EE0-53D3-A488-DB3C37927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625FF2-0F1A-A510-B696-E457275A9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57863-75D5-403C-8D26-3653CF59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87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58EDB-3C06-B82E-D6AF-99B0FE3D7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987DE3-D071-8A8F-50F7-0450BC75F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D0C6-9FB7-4175-AE43-A6E9F3EF965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08A4BB-E448-6EE8-3FEE-849424151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70291E-0D97-573B-D561-DD28A2A46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57863-75D5-403C-8D26-3653CF59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609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4CF90D-50E6-600A-803D-85719209F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D0C6-9FB7-4175-AE43-A6E9F3EF965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AAC3FB-CC2C-07F5-03C6-D445225F1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7AF32-BEAE-CBCB-312D-64B248803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57863-75D5-403C-8D26-3653CF59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3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1D769-ADBE-66FD-E0DF-C4A05ADC1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AE7BC-1D04-BEDF-E53A-EE28E6A82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50CA2-91D6-26D3-83DE-F5ED07073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358D6-B9B5-39DC-1926-B9152714C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D0C6-9FB7-4175-AE43-A6E9F3EF965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1535ED-3817-D0B2-98B4-D86860BF8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CCA0F-A8A3-C9E4-9306-3D4A3BA1C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57863-75D5-403C-8D26-3653CF59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87BA5-FA46-7107-9EF2-91B41A12C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870E9-4551-9B05-335C-3BEB752763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2F4AB-E5C0-419A-B2A9-41BAD24FA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4ED78C-5035-CDF8-F203-38C63AA06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D0C6-9FB7-4175-AE43-A6E9F3EF965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7C9C6-346A-00EF-A1FC-98982630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DF42DE-DC86-1AB0-A572-66CB85E4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57863-75D5-403C-8D26-3653CF59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09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1F2EA-762E-2D1B-BFC6-217522FFD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26B800-6F78-EA16-3EDE-E465A9429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D851A-AC0C-ADAC-0A3B-AABE81DBD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D0C6-9FB7-4175-AE43-A6E9F3EF965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3AF7F-DE3E-874C-32B5-0CD77FEC9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A2F03-BB5A-3D48-D820-EFCC91E80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57863-75D5-403C-8D26-3653CF59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22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FB436B-A0BA-639D-C75A-C82EB740EE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2BE54D-31D8-E748-8B88-7D4D3F6DB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8980D-9D4B-8CAB-CB04-0E58065CF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CD0C6-9FB7-4175-AE43-A6E9F3EF965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39001-B72F-BC16-E550-34FD7511F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05FC3-F32C-6D5C-7838-557FD208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57863-75D5-403C-8D26-3653CF59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16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4C1C72-5935-CF31-589A-4D249FB53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1B09A-4650-E01D-1083-4539284F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33421-4188-3EBE-22E9-7ED6BE031B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8CD0C6-9FB7-4175-AE43-A6E9F3EF965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2542B-E4E9-002B-D433-119276018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2C11A-F436-2B54-D158-9C88578A5B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C57863-75D5-403C-8D26-3653CF59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98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venowfox.com/weather/north-dakota-tornado-video-enderli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ornado">
            <a:extLst>
              <a:ext uri="{FF2B5EF4-FFF2-40B4-BE49-F238E27FC236}">
                <a16:creationId xmlns:a16="http://schemas.microsoft.com/office/drawing/2014/main" id="{D806C552-1220-8C89-5892-70F33A97FE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730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1B992B-4D1A-1E6D-C5C2-D41BBD334820}"/>
              </a:ext>
            </a:extLst>
          </p:cNvPr>
          <p:cNvSpPr txBox="1"/>
          <p:nvPr/>
        </p:nvSpPr>
        <p:spPr>
          <a:xfrm>
            <a:off x="1097280" y="325550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Tornado (EF5) that struck near Enderlin, North Dakota, USA.</a:t>
            </a:r>
          </a:p>
        </p:txBody>
      </p:sp>
    </p:spTree>
    <p:extLst>
      <p:ext uri="{BB962C8B-B14F-4D97-AF65-F5344CB8AC3E}">
        <p14:creationId xmlns:p14="http://schemas.microsoft.com/office/powerpoint/2010/main" val="4255599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7C6768-D1E4-290E-7B4D-D5013295F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1332"/>
            <a:ext cx="12192000" cy="53966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E9008E-946D-0873-B1BA-F69BD51C8346}"/>
              </a:ext>
            </a:extLst>
          </p:cNvPr>
          <p:cNvSpPr txBox="1"/>
          <p:nvPr/>
        </p:nvSpPr>
        <p:spPr>
          <a:xfrm>
            <a:off x="2161589" y="447040"/>
            <a:ext cx="7868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 </a:t>
            </a:r>
          </a:p>
        </p:txBody>
      </p:sp>
    </p:spTree>
    <p:extLst>
      <p:ext uri="{BB962C8B-B14F-4D97-AF65-F5344CB8AC3E}">
        <p14:creationId xmlns:p14="http://schemas.microsoft.com/office/powerpoint/2010/main" val="2409729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66066-5822-E805-D52F-4A35F2212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C42C56-A089-8B2E-D5EB-04E2A54C5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8169"/>
            <a:ext cx="12192000" cy="53698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29540F-0FB5-A92D-F26E-58D76DE6866F}"/>
              </a:ext>
            </a:extLst>
          </p:cNvPr>
          <p:cNvSpPr txBox="1"/>
          <p:nvPr/>
        </p:nvSpPr>
        <p:spPr>
          <a:xfrm>
            <a:off x="2161589" y="447040"/>
            <a:ext cx="7868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 </a:t>
            </a:r>
          </a:p>
        </p:txBody>
      </p:sp>
    </p:spTree>
    <p:extLst>
      <p:ext uri="{BB962C8B-B14F-4D97-AF65-F5344CB8AC3E}">
        <p14:creationId xmlns:p14="http://schemas.microsoft.com/office/powerpoint/2010/main" val="1008648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E3315-76BF-2FE0-726D-A16C59611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9C561C-4606-1D00-527D-D90E87C0D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12192000" cy="533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6F9280-8F9F-57F5-C076-FE6EA7ABA2F2}"/>
              </a:ext>
            </a:extLst>
          </p:cNvPr>
          <p:cNvSpPr txBox="1"/>
          <p:nvPr/>
        </p:nvSpPr>
        <p:spPr>
          <a:xfrm>
            <a:off x="2161589" y="447040"/>
            <a:ext cx="7868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 </a:t>
            </a:r>
          </a:p>
        </p:txBody>
      </p:sp>
    </p:spTree>
    <p:extLst>
      <p:ext uri="{BB962C8B-B14F-4D97-AF65-F5344CB8AC3E}">
        <p14:creationId xmlns:p14="http://schemas.microsoft.com/office/powerpoint/2010/main" val="400616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B9963D-A28F-72E1-491C-68098C2E3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634" y="1217930"/>
            <a:ext cx="10056730" cy="5645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D96F10-1431-91D8-0BE7-FEAB3B6CEDD1}"/>
              </a:ext>
            </a:extLst>
          </p:cNvPr>
          <p:cNvSpPr txBox="1"/>
          <p:nvPr/>
        </p:nvSpPr>
        <p:spPr>
          <a:xfrm>
            <a:off x="523263" y="223520"/>
            <a:ext cx="11145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</a:t>
            </a:r>
            <a:r>
              <a:rPr lang="en-US" sz="2400" b="1" dirty="0"/>
              <a:t>June 20, 2025, between 11:02 and 11:21 PM CDT.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86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9248BD-DBD0-0CD3-C50E-DAB5DB873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091" y="0"/>
            <a:ext cx="8459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499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E2BFFC-53CB-DDFA-9BCD-575BBB2606DA}"/>
              </a:ext>
            </a:extLst>
          </p:cNvPr>
          <p:cNvSpPr txBox="1"/>
          <p:nvPr/>
        </p:nvSpPr>
        <p:spPr>
          <a:xfrm>
            <a:off x="8753215" y="0"/>
            <a:ext cx="31749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F493AE-829F-7511-B0F6-9406945F58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10" t="8000" r="3865" b="5630"/>
          <a:stretch>
            <a:fillRect/>
          </a:stretch>
        </p:blipFill>
        <p:spPr>
          <a:xfrm>
            <a:off x="0" y="223520"/>
            <a:ext cx="8753215" cy="641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5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0827D-4F7B-97B2-DB5C-1AB316A34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673AD1-BBD4-7F1E-4C12-5DD9695A5B1B}"/>
              </a:ext>
            </a:extLst>
          </p:cNvPr>
          <p:cNvSpPr txBox="1"/>
          <p:nvPr/>
        </p:nvSpPr>
        <p:spPr>
          <a:xfrm>
            <a:off x="386081" y="0"/>
            <a:ext cx="11542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006BE7-1E7D-7425-2DBE-E2EA7C643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8600"/>
            <a:ext cx="12192000" cy="53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56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393BC-9D5D-7C55-7E2D-33273E0F8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6F7F7E-C0A0-68C0-F24D-BDF9CC4A4DAE}"/>
              </a:ext>
            </a:extLst>
          </p:cNvPr>
          <p:cNvSpPr txBox="1"/>
          <p:nvPr/>
        </p:nvSpPr>
        <p:spPr>
          <a:xfrm>
            <a:off x="7640320" y="0"/>
            <a:ext cx="40284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5CB5C8-B8EC-65E7-F97A-E82B9174B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00"/>
            <a:ext cx="7645400" cy="61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664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EEE1E-E3AD-BD4F-9AA0-8C9E04262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F91217-BC89-C247-FB71-622A98F2B4C6}"/>
              </a:ext>
            </a:extLst>
          </p:cNvPr>
          <p:cNvSpPr txBox="1"/>
          <p:nvPr/>
        </p:nvSpPr>
        <p:spPr>
          <a:xfrm>
            <a:off x="8514080" y="0"/>
            <a:ext cx="31546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94D759-3814-50AF-B556-F68BF2D5F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532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72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E4221-A525-DDEA-2C13-4C28AD9D8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CDDB58-26B7-10ED-C8E1-5DB5617A113E}"/>
              </a:ext>
            </a:extLst>
          </p:cNvPr>
          <p:cNvSpPr txBox="1"/>
          <p:nvPr/>
        </p:nvSpPr>
        <p:spPr>
          <a:xfrm>
            <a:off x="8514080" y="0"/>
            <a:ext cx="31546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CAPE, CIN, and precipitable water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4F92CB-B2FF-DF4B-B363-45B510B7A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32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03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EBE53-0DB7-8D85-BF91-BA7415709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FEFA47-FBE9-BB4C-FE74-478B41E27AFA}"/>
              </a:ext>
            </a:extLst>
          </p:cNvPr>
          <p:cNvSpPr txBox="1"/>
          <p:nvPr/>
        </p:nvSpPr>
        <p:spPr>
          <a:xfrm>
            <a:off x="8514080" y="0"/>
            <a:ext cx="31546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CAPE, CIN, and precipitable water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C4D6FD86-EB07-D860-EFFD-0ED83E7ED2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976120" cy="197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847A07-F72A-2DA9-C251-3B3F4D91D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5923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80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7685C-8D04-6081-0B4D-177C590A9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C737F9-CAF6-4A31-91BA-7B504D532A6B}"/>
              </a:ext>
            </a:extLst>
          </p:cNvPr>
          <p:cNvSpPr txBox="1"/>
          <p:nvPr/>
        </p:nvSpPr>
        <p:spPr>
          <a:xfrm>
            <a:off x="8514080" y="0"/>
            <a:ext cx="3154655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CAPE, CIN, and precipitable water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“In general, CAPE values of less than 1000J/kg represent weak instability, 1000 to 2500J/kg moderate instability, 2500-4000J/kg strong instability, and 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greater than 4000J/kg extreme instability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BC3DB6-CCD7-6400-F755-EA76A91EE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5923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61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016AA-C3CA-9A74-72E7-2B70CA983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3803C5-29DD-112B-45EA-98BDB951ED0A}"/>
              </a:ext>
            </a:extLst>
          </p:cNvPr>
          <p:cNvSpPr txBox="1"/>
          <p:nvPr/>
        </p:nvSpPr>
        <p:spPr>
          <a:xfrm>
            <a:off x="8514080" y="0"/>
            <a:ext cx="315465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Convective Condensation Level (CCL)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482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52BC-DBA9-BBE2-3EB5-5E384447B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907E0E-C4D5-2820-0036-0C4C29C9862D}"/>
              </a:ext>
            </a:extLst>
          </p:cNvPr>
          <p:cNvSpPr txBox="1"/>
          <p:nvPr/>
        </p:nvSpPr>
        <p:spPr>
          <a:xfrm>
            <a:off x="8514080" y="0"/>
            <a:ext cx="315465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Convective Condensation Level (CCL)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FF1CC0-EC23-8BC0-41FF-3BBC67629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5880"/>
            <a:ext cx="6007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807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5F859-1E14-8E81-351C-091BCEBEE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45B5CE-0700-CF92-D80D-D88405BCE69A}"/>
              </a:ext>
            </a:extLst>
          </p:cNvPr>
          <p:cNvSpPr txBox="1"/>
          <p:nvPr/>
        </p:nvSpPr>
        <p:spPr>
          <a:xfrm>
            <a:off x="8514080" y="0"/>
            <a:ext cx="31546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Convective Condensation Level (CCL)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800 mb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7FB539-F90F-65F8-5BD6-B8235A9E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5880"/>
            <a:ext cx="6007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75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C4062-78FC-47C8-E1B7-4A8C75F71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437F30-AEBB-55FF-CDA5-166295AA5466}"/>
              </a:ext>
            </a:extLst>
          </p:cNvPr>
          <p:cNvSpPr txBox="1"/>
          <p:nvPr/>
        </p:nvSpPr>
        <p:spPr>
          <a:xfrm>
            <a:off x="8514080" y="0"/>
            <a:ext cx="31546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vertical updraft speed in m/s and mph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3C2678-4565-E100-D355-B888B986C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32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73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8493F-CFA9-DE55-E28E-305DA2E43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839EAC-22A9-E6C7-408C-C2CDF87AF898}"/>
              </a:ext>
            </a:extLst>
          </p:cNvPr>
          <p:cNvSpPr txBox="1"/>
          <p:nvPr/>
        </p:nvSpPr>
        <p:spPr>
          <a:xfrm>
            <a:off x="8514080" y="0"/>
            <a:ext cx="31546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vertical updraft speed in m/s and mph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191B1F-008B-2239-DF74-CB25B4DA6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976" y="4785360"/>
            <a:ext cx="2578861" cy="20726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ADF21B-0D43-2AB2-3B23-022A6C360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" y="0"/>
            <a:ext cx="6165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60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B0BE2-4D4A-5300-C195-EB4E924D8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F7AC49-94F3-8194-9456-F0216FF4D7DD}"/>
              </a:ext>
            </a:extLst>
          </p:cNvPr>
          <p:cNvSpPr txBox="1"/>
          <p:nvPr/>
        </p:nvSpPr>
        <p:spPr>
          <a:xfrm>
            <a:off x="8514080" y="0"/>
            <a:ext cx="31546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vertical updraft speed in m/s and mph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74880C-84E8-8005-3611-7A24A3D49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976" y="4785360"/>
            <a:ext cx="2578861" cy="20726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610FF8-3AE8-FE38-8884-6F8572C20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73168"/>
            <a:ext cx="8205832" cy="231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15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DA19C-A994-8C22-BCC4-89A7F6CBC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8A8949-DF23-BE4C-E6A1-3301205BA47C}"/>
              </a:ext>
            </a:extLst>
          </p:cNvPr>
          <p:cNvSpPr txBox="1"/>
          <p:nvPr/>
        </p:nvSpPr>
        <p:spPr>
          <a:xfrm>
            <a:off x="8514080" y="0"/>
            <a:ext cx="31546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vertical updraft speed in m/s and mph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71A8BF-07A3-E7E8-E65C-07318BA89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976" y="4785360"/>
            <a:ext cx="2578861" cy="20726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7122EE-82BE-587C-10AF-2E03812708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061" r="50103"/>
          <a:stretch>
            <a:fillRect/>
          </a:stretch>
        </p:blipFill>
        <p:spPr>
          <a:xfrm>
            <a:off x="5602538" y="5354320"/>
            <a:ext cx="2967854" cy="920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DF93D5-39FA-908B-E63E-A107F1B246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43" t="81925" r="32176" b="-444"/>
          <a:stretch>
            <a:fillRect/>
          </a:stretch>
        </p:blipFill>
        <p:spPr>
          <a:xfrm>
            <a:off x="5598511" y="4180344"/>
            <a:ext cx="3032219" cy="9932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E33468-8731-401A-1A3F-CD47F87607DC}"/>
              </a:ext>
            </a:extLst>
          </p:cNvPr>
          <p:cNvSpPr txBox="1"/>
          <p:nvPr/>
        </p:nvSpPr>
        <p:spPr>
          <a:xfrm>
            <a:off x="0" y="3748544"/>
            <a:ext cx="56588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should be noted that this equation is simplified and neglects: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effects of water loading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Entrainment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result, this equation overestimates by a factor of 2.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37D0A5-B8C4-842F-374C-CBDB7BBF09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2444"/>
          <a:stretch>
            <a:fillRect/>
          </a:stretch>
        </p:blipFill>
        <p:spPr>
          <a:xfrm>
            <a:off x="948770" y="53736"/>
            <a:ext cx="6165850" cy="326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794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3D7B29-66E8-AAF6-7274-A683AC8E8D12}"/>
              </a:ext>
            </a:extLst>
          </p:cNvPr>
          <p:cNvSpPr txBox="1"/>
          <p:nvPr/>
        </p:nvSpPr>
        <p:spPr>
          <a:xfrm>
            <a:off x="8514080" y="0"/>
            <a:ext cx="315465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Temperature (THTA) and Equivalent Potential Temperature (THTE)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226FE6-6E24-D036-3CE6-A3AB126C3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1674"/>
            <a:ext cx="8514080" cy="617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69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7DB86-C68E-2B18-5537-666F15923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F275AA-13B0-FA61-BEEF-4B6024C08DF1}"/>
              </a:ext>
            </a:extLst>
          </p:cNvPr>
          <p:cNvSpPr txBox="1"/>
          <p:nvPr/>
        </p:nvSpPr>
        <p:spPr>
          <a:xfrm>
            <a:off x="8514080" y="0"/>
            <a:ext cx="3154655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Temperature (THTA) and Equivalent Potential Temperature (THTE)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8D5458-92BF-706F-5832-EFC07C9B7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8081"/>
            <a:ext cx="8379229" cy="598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726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90980-0BE3-FE4B-5CE1-316DAA353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C71ED3-35EB-8896-BFEE-7ADBD843A122}"/>
              </a:ext>
            </a:extLst>
          </p:cNvPr>
          <p:cNvSpPr txBox="1"/>
          <p:nvPr/>
        </p:nvSpPr>
        <p:spPr>
          <a:xfrm>
            <a:off x="8514080" y="0"/>
            <a:ext cx="315465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Temperature (THTA) and Equivalent Potential Temperature (THTE)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  <a:p>
            <a:pPr algn="ctr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FA9EC6-7556-44CE-9139-AE1858496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8081"/>
            <a:ext cx="8379229" cy="59818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DB477A-2064-4BF7-C807-C8652BC09E43}"/>
              </a:ext>
            </a:extLst>
          </p:cNvPr>
          <p:cNvSpPr txBox="1"/>
          <p:nvPr/>
        </p:nvSpPr>
        <p:spPr>
          <a:xfrm>
            <a:off x="4834556" y="3929426"/>
            <a:ext cx="3154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Convectively Unstable Regions</a:t>
            </a:r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003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6FC405-33DC-731E-8A43-838C6FAD0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3049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162CD9-543E-48BE-C869-278DB3B42DD6}"/>
              </a:ext>
            </a:extLst>
          </p:cNvPr>
          <p:cNvSpPr txBox="1"/>
          <p:nvPr/>
        </p:nvSpPr>
        <p:spPr>
          <a:xfrm>
            <a:off x="8514080" y="0"/>
            <a:ext cx="315465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REANALYSIS DATA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mb Height Map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124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1A408-C495-D273-6E0E-C03587526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CB0F47-E764-A042-F11B-2220D7FB0AC2}"/>
              </a:ext>
            </a:extLst>
          </p:cNvPr>
          <p:cNvSpPr txBox="1"/>
          <p:nvPr/>
        </p:nvSpPr>
        <p:spPr>
          <a:xfrm>
            <a:off x="8514080" y="0"/>
            <a:ext cx="315465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REANALYSIS DATA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mb Height Map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2F8D35-9FB3-A5B4-A4B1-06DEA1686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50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6442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B498A-D7A1-45FF-6140-AA07469F4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33A0B5-4413-772D-96D5-B3C6F235D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3049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5CD629-33CF-B997-A244-0F06D62C9CD2}"/>
              </a:ext>
            </a:extLst>
          </p:cNvPr>
          <p:cNvSpPr txBox="1"/>
          <p:nvPr/>
        </p:nvSpPr>
        <p:spPr>
          <a:xfrm>
            <a:off x="8514080" y="0"/>
            <a:ext cx="315465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REANALYSIS DATA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mb Height Map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835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4D9CC-4BF5-969F-07E8-7391B82C0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BA4148-B351-8554-6E45-4FB75F917036}"/>
              </a:ext>
            </a:extLst>
          </p:cNvPr>
          <p:cNvSpPr txBox="1"/>
          <p:nvPr/>
        </p:nvSpPr>
        <p:spPr>
          <a:xfrm>
            <a:off x="8514080" y="0"/>
            <a:ext cx="3154655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REANALYSIS DATA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mb Height Map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 hand points towards the low, and right hand points towards the high; your nose points in the direction of the wind.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EAE005-1EB4-FDBA-982B-8ACB94C31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00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435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2565D-9D02-80CB-0097-4393135EB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F60D3F-1A86-4CE9-A8DB-597381CC143C}"/>
              </a:ext>
            </a:extLst>
          </p:cNvPr>
          <p:cNvSpPr txBox="1"/>
          <p:nvPr/>
        </p:nvSpPr>
        <p:spPr>
          <a:xfrm>
            <a:off x="8514080" y="0"/>
            <a:ext cx="3154655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REANALYSIS DATA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mb Height Map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Left hand points towards the low, and right hand points towards the high; your nose points in the direction of the wind.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71E3DD-B00D-4487-98B6-B81DFCC80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228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965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BED76-9520-5470-CA52-E413EA1B8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FADEFC-9971-E12B-06C0-91AD24018F07}"/>
              </a:ext>
            </a:extLst>
          </p:cNvPr>
          <p:cNvSpPr txBox="1"/>
          <p:nvPr/>
        </p:nvSpPr>
        <p:spPr>
          <a:xfrm>
            <a:off x="8514080" y="0"/>
            <a:ext cx="31546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REANALYSIS DATA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mb Height Map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Wind Speed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B2AC3D-38D0-EA36-41E0-0EAEB5FC6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00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548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FE8BB-7AF9-C079-7624-D5227A870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7ABB4A-ABB9-8AAA-F316-FECBD7382A08}"/>
              </a:ext>
            </a:extLst>
          </p:cNvPr>
          <p:cNvSpPr txBox="1"/>
          <p:nvPr/>
        </p:nvSpPr>
        <p:spPr>
          <a:xfrm>
            <a:off x="8514080" y="0"/>
            <a:ext cx="31546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REANALYSIS DATA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FED6F7-675B-B129-3FF3-5C959299B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74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86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9D93B-BC26-4827-502F-D8FEBD49E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5E154A-89EA-2623-78B9-9B59B5162E29}"/>
              </a:ext>
            </a:extLst>
          </p:cNvPr>
          <p:cNvSpPr txBox="1"/>
          <p:nvPr/>
        </p:nvSpPr>
        <p:spPr>
          <a:xfrm>
            <a:off x="8514080" y="0"/>
            <a:ext cx="315465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REANALYSIS DATA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mb on 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1892BF-E59F-88B0-A9E1-8862BB8BA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93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13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B8E8D-4F03-8745-63C6-2A17BFBFD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E94397-7B0A-076D-6BD4-B2D8A43F6ABD}"/>
              </a:ext>
            </a:extLst>
          </p:cNvPr>
          <p:cNvSpPr txBox="1"/>
          <p:nvPr/>
        </p:nvSpPr>
        <p:spPr>
          <a:xfrm>
            <a:off x="8514080" y="0"/>
            <a:ext cx="315465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REANALYSIS DATA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mb on Sounding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50 Knots =  57.54 mph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5894AB-5569-B520-307F-F08C260AA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493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545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1E4380-6937-1F0B-931E-BFF1D965C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500"/>
            <a:ext cx="121920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3385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559BC1-92DB-1586-2BD7-840F71B55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850"/>
            <a:ext cx="12192000" cy="59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9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EDF26-D5AE-2642-76CD-861DED8A4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7539DD-6E29-FC04-26AA-B4F84F1E498D}"/>
              </a:ext>
            </a:extLst>
          </p:cNvPr>
          <p:cNvSpPr txBox="1"/>
          <p:nvPr/>
        </p:nvSpPr>
        <p:spPr>
          <a:xfrm>
            <a:off x="8514080" y="0"/>
            <a:ext cx="315465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REANALYSIS DATA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Sounding Wind Speed Maxima and Minima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72659 ABR Aberdeen</a:t>
            </a: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00Z 21 JUN 2025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342315-83B9-05BD-0AA4-E30F9CC6D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742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0689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8DDC9374-C342-F07D-A9CE-F053B50EC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359" y="948690"/>
            <a:ext cx="12215359" cy="59093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FF974E-984F-90E6-2B9F-AE9396ECD71E}"/>
              </a:ext>
            </a:extLst>
          </p:cNvPr>
          <p:cNvSpPr txBox="1"/>
          <p:nvPr/>
        </p:nvSpPr>
        <p:spPr>
          <a:xfrm>
            <a:off x="351552" y="0"/>
            <a:ext cx="11465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</p:txBody>
      </p:sp>
    </p:spTree>
    <p:extLst>
      <p:ext uri="{BB962C8B-B14F-4D97-AF65-F5344CB8AC3E}">
        <p14:creationId xmlns:p14="http://schemas.microsoft.com/office/powerpoint/2010/main" val="23461412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F3B3D-FCEF-6D9F-EE41-D463C6973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E2E940-54EC-3F9B-4E00-EC44BE2D0093}"/>
              </a:ext>
            </a:extLst>
          </p:cNvPr>
          <p:cNvSpPr txBox="1"/>
          <p:nvPr/>
        </p:nvSpPr>
        <p:spPr>
          <a:xfrm>
            <a:off x="351552" y="0"/>
            <a:ext cx="11465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4317F9-117B-5577-6A69-0A5852931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81" y="876419"/>
            <a:ext cx="12192000" cy="598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048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7B1923-8991-4A92-F206-7776D1095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8298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110989-65A2-A1FD-A625-66C19D87A76E}"/>
              </a:ext>
            </a:extLst>
          </p:cNvPr>
          <p:cNvSpPr txBox="1"/>
          <p:nvPr/>
        </p:nvSpPr>
        <p:spPr>
          <a:xfrm>
            <a:off x="8514080" y="0"/>
            <a:ext cx="31546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RADAR</a:t>
            </a:r>
          </a:p>
        </p:txBody>
      </p:sp>
    </p:spTree>
    <p:extLst>
      <p:ext uri="{BB962C8B-B14F-4D97-AF65-F5344CB8AC3E}">
        <p14:creationId xmlns:p14="http://schemas.microsoft.com/office/powerpoint/2010/main" val="763836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22E1B-4564-3147-CFF2-3E9341F1C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D8972E-6274-7DAF-E2D4-B47691828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8298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D2BCD5-6C6F-B0FB-9BAC-ED427FAA652F}"/>
              </a:ext>
            </a:extLst>
          </p:cNvPr>
          <p:cNvSpPr txBox="1"/>
          <p:nvPr/>
        </p:nvSpPr>
        <p:spPr>
          <a:xfrm>
            <a:off x="8514080" y="0"/>
            <a:ext cx="31546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RADAR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KMVX – Grand Forks, ND</a:t>
            </a:r>
          </a:p>
        </p:txBody>
      </p:sp>
    </p:spTree>
    <p:extLst>
      <p:ext uri="{BB962C8B-B14F-4D97-AF65-F5344CB8AC3E}">
        <p14:creationId xmlns:p14="http://schemas.microsoft.com/office/powerpoint/2010/main" val="1689063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MS 401 - Grand Forks, ND - FASTER - Lea Wigington">
            <a:hlinkClick r:id="" action="ppaction://media"/>
            <a:extLst>
              <a:ext uri="{FF2B5EF4-FFF2-40B4-BE49-F238E27FC236}">
                <a16:creationId xmlns:a16="http://schemas.microsoft.com/office/drawing/2014/main" id="{4226056E-44D8-166D-94FD-1ECCA17D76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2450" y="247650"/>
            <a:ext cx="11087100" cy="6362700"/>
          </a:xfrm>
          <a:prstGeom prst="rect">
            <a:avLst/>
          </a:prstGeom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02AAB9AB-B370-072F-CF9A-85D626DC85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96640" y="7188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0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02AAB9AB-B370-072F-CF9A-85D626DC85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96640" y="7188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ATMS 401 - HW5 - Grand Forks, ND Radar - Lea Wigington">
            <a:hlinkClick r:id="" action="ppaction://media"/>
            <a:extLst>
              <a:ext uri="{FF2B5EF4-FFF2-40B4-BE49-F238E27FC236}">
                <a16:creationId xmlns:a16="http://schemas.microsoft.com/office/drawing/2014/main" id="{04131488-4AC4-E6C3-EA10-6E0B6AEA22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2450" y="247650"/>
            <a:ext cx="110871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2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B3D355-DC7A-D1CB-5DA1-35D931958FB0}"/>
              </a:ext>
            </a:extLst>
          </p:cNvPr>
          <p:cNvSpPr txBox="1"/>
          <p:nvPr/>
        </p:nvSpPr>
        <p:spPr>
          <a:xfrm>
            <a:off x="9037345" y="0"/>
            <a:ext cx="31546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Geostationary Operational Environmental Satellite (GOES) Infrared Imagery </a:t>
            </a:r>
          </a:p>
        </p:txBody>
      </p:sp>
    </p:spTree>
    <p:extLst>
      <p:ext uri="{BB962C8B-B14F-4D97-AF65-F5344CB8AC3E}">
        <p14:creationId xmlns:p14="http://schemas.microsoft.com/office/powerpoint/2010/main" val="6372416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MS 401 - HW5 - IR Video - Lea Wigington">
            <a:hlinkClick r:id="" action="ppaction://media"/>
            <a:extLst>
              <a:ext uri="{FF2B5EF4-FFF2-40B4-BE49-F238E27FC236}">
                <a16:creationId xmlns:a16="http://schemas.microsoft.com/office/drawing/2014/main" id="{9199D20A-5EC2-7C93-5573-5CB0068FBD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489" y="-5080"/>
            <a:ext cx="11959021" cy="686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3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6ACC9D-9F8B-FA30-6ADE-07C44FBE5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865"/>
            <a:ext cx="9087170" cy="51982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D705C1-80D9-E137-B6A2-AA2968D9123A}"/>
              </a:ext>
            </a:extLst>
          </p:cNvPr>
          <p:cNvSpPr txBox="1"/>
          <p:nvPr/>
        </p:nvSpPr>
        <p:spPr>
          <a:xfrm>
            <a:off x="9037345" y="0"/>
            <a:ext cx="31546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Geostationary Operational Environmental Satellite (GOES) Infrared Imagery </a:t>
            </a:r>
          </a:p>
        </p:txBody>
      </p:sp>
    </p:spTree>
    <p:extLst>
      <p:ext uri="{BB962C8B-B14F-4D97-AF65-F5344CB8AC3E}">
        <p14:creationId xmlns:p14="http://schemas.microsoft.com/office/powerpoint/2010/main" val="35655083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89F8D-2193-B431-0955-011990E2A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243BB8-CFB6-E512-E8C7-8909327A6F6A}"/>
              </a:ext>
            </a:extLst>
          </p:cNvPr>
          <p:cNvSpPr txBox="1"/>
          <p:nvPr/>
        </p:nvSpPr>
        <p:spPr>
          <a:xfrm>
            <a:off x="9037345" y="0"/>
            <a:ext cx="31546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Geostationary Operational Environmental Satellite (GOES) Infrared Imagery 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13.492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mW m-2 sr-1 (cm-1)-1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0E5ACD-FC25-5C46-0BE7-42A3ED5DA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625"/>
            <a:ext cx="9152331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444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FC25B-811A-6B3A-97F7-004FEED36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43D502-751D-2738-5203-0DF8762285E1}"/>
              </a:ext>
            </a:extLst>
          </p:cNvPr>
          <p:cNvSpPr txBox="1"/>
          <p:nvPr/>
        </p:nvSpPr>
        <p:spPr>
          <a:xfrm>
            <a:off x="9037345" y="0"/>
            <a:ext cx="31546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Geostationary Operational Environmental Satellite (GOES) Infrared Imagery 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13.492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mW m-2 sr-1 (cm-1)-1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5733A1-F8EA-6FF6-3331-4787B01BE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050"/>
            <a:ext cx="8985783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1501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F94F8-97FE-8EEC-7CA0-CFE5D39A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046663-655D-7B17-7B90-F7E401A552AC}"/>
              </a:ext>
            </a:extLst>
          </p:cNvPr>
          <p:cNvSpPr txBox="1"/>
          <p:nvPr/>
        </p:nvSpPr>
        <p:spPr>
          <a:xfrm>
            <a:off x="9037345" y="0"/>
            <a:ext cx="315465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Geostationary Operational Environmental Satellite (GOES) Infrared Imagery </a:t>
            </a:r>
          </a:p>
          <a:p>
            <a:pPr algn="ctr"/>
            <a:endParaRPr lang="en-US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13.492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mW m-2 sr-1 (cm-1)-1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208.63 Kelvin =</a:t>
            </a:r>
          </a:p>
          <a:p>
            <a:pPr algn="ctr"/>
            <a:r>
              <a:rPr lang="en-US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-84.14° Fahrenheit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77639C-5163-70E6-2545-215E01C43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050"/>
            <a:ext cx="8985783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9628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D95AA8C-0D3E-860E-5109-DCC959E91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9772"/>
              </p:ext>
            </p:extLst>
          </p:nvPr>
        </p:nvGraphicFramePr>
        <p:xfrm>
          <a:off x="274320" y="364531"/>
          <a:ext cx="8544560" cy="6188667"/>
        </p:xfrm>
        <a:graphic>
          <a:graphicData uri="http://schemas.openxmlformats.org/drawingml/2006/table">
            <a:tbl>
              <a:tblPr firstRow="1" firstCol="1" bandRow="1"/>
              <a:tblGrid>
                <a:gridCol w="6583680">
                  <a:extLst>
                    <a:ext uri="{9D8B030D-6E8A-4147-A177-3AD203B41FA5}">
                      <a16:colId xmlns:a16="http://schemas.microsoft.com/office/drawing/2014/main" val="1486446368"/>
                    </a:ext>
                  </a:extLst>
                </a:gridCol>
                <a:gridCol w="1960880">
                  <a:extLst>
                    <a:ext uri="{9D8B030D-6E8A-4147-A177-3AD203B41FA5}">
                      <a16:colId xmlns:a16="http://schemas.microsoft.com/office/drawing/2014/main" val="2312207573"/>
                    </a:ext>
                  </a:extLst>
                </a:gridCol>
              </a:tblGrid>
              <a:tr h="7596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Equivalent potential temperature </a:t>
                      </a:r>
                      <a:r>
                        <a:rPr lang="en-US" sz="1200" i="1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θ</a:t>
                      </a:r>
                      <a:r>
                        <a:rPr lang="en-US" sz="1200" i="1" kern="100" baseline="-250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for the averaged air parcel for the first 200 meters of the sounding, the starting point of the lifted air parcel from the surface.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92.55 C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2199626"/>
                  </a:ext>
                </a:extLst>
              </a:tr>
              <a:tr h="5378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Lifting condensation level height and pressure.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2000 m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771.4 mb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265788"/>
                  </a:ext>
                </a:extLst>
              </a:tr>
              <a:tr h="5378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Level of free convection in meters and pressure value for it.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~ 4000 m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742.1 mb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100228"/>
                  </a:ext>
                </a:extLst>
              </a:tr>
              <a:tr h="5378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Tropopause height in meters and the pressure value for it.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12260 m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200 mb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8063562"/>
                  </a:ext>
                </a:extLst>
              </a:tr>
              <a:tr h="5378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Equilibrium level height and pressure.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~ 13000 m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175 mb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351863"/>
                  </a:ext>
                </a:extLst>
              </a:tr>
              <a:tr h="5378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Your CAPE value in Joules/kg.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4194 J/kg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3172733"/>
                  </a:ext>
                </a:extLst>
              </a:tr>
              <a:tr h="5378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Your calculated vertical velocity, </a:t>
                      </a:r>
                      <a:r>
                        <a:rPr lang="en-US" sz="1200" i="1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in meters/second and mph at the equilibrium level based on use of your CAPE value.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91.59 m/s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204.87 mph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919086"/>
                  </a:ext>
                </a:extLst>
              </a:tr>
              <a:tr h="5378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Your precipitable water amount in mm units.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40.03 mm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729841"/>
                  </a:ext>
                </a:extLst>
              </a:tr>
              <a:tr h="5880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500 mb wind direction from the sounding and inferred from the 500 mb level graph.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From the SW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465945"/>
                  </a:ext>
                </a:extLst>
              </a:tr>
              <a:tr h="5378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Convective condensation level pressure.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800 mb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184714"/>
                  </a:ext>
                </a:extLst>
              </a:tr>
              <a:tr h="5378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Convective temperature.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 C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86" marR="47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98244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B53A2E6-4013-D5F6-2E3F-32B83FAFD04A}"/>
              </a:ext>
            </a:extLst>
          </p:cNvPr>
          <p:cNvSpPr txBox="1"/>
          <p:nvPr/>
        </p:nvSpPr>
        <p:spPr>
          <a:xfrm>
            <a:off x="9037345" y="0"/>
            <a:ext cx="31546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of Values</a:t>
            </a:r>
            <a:endParaRPr lang="en-US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237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37ADBBC-B3DB-C568-D599-1EA3D5387408}"/>
              </a:ext>
            </a:extLst>
          </p:cNvPr>
          <p:cNvSpPr txBox="1"/>
          <p:nvPr/>
        </p:nvSpPr>
        <p:spPr>
          <a:xfrm>
            <a:off x="1272209" y="31058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Watch: Doorbell camera captures glimpse of giant wall cloud | </a:t>
            </a:r>
            <a:r>
              <a:rPr lang="en-US" dirty="0" err="1">
                <a:hlinkClick r:id="rId2"/>
              </a:rPr>
              <a:t>LiveNOW</a:t>
            </a:r>
            <a:r>
              <a:rPr lang="en-US" dirty="0">
                <a:hlinkClick r:id="rId2"/>
              </a:rPr>
              <a:t> from FOX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E74AF1-DB82-4985-8AB7-96A5E4A2B459}"/>
              </a:ext>
            </a:extLst>
          </p:cNvPr>
          <p:cNvSpPr txBox="1"/>
          <p:nvPr/>
        </p:nvSpPr>
        <p:spPr>
          <a:xfrm>
            <a:off x="9037345" y="0"/>
            <a:ext cx="31546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Tornado (EF5) that struck near Enderlin, North Dakota, USA., </a:t>
            </a:r>
            <a:r>
              <a:rPr lang="en-US" sz="2400" dirty="0"/>
              <a:t>on June 20, 2025, between 11:02 and 11:21 PM CDT.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 of Tornado</a:t>
            </a:r>
            <a:endParaRPr lang="en-US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580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1924</Words>
  <Application>Microsoft Office PowerPoint</Application>
  <PresentationFormat>Widescreen</PresentationFormat>
  <Paragraphs>299</Paragraphs>
  <Slides>49</Slides>
  <Notes>12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Lea Wigington</dc:creator>
  <cp:lastModifiedBy>W P Arnott</cp:lastModifiedBy>
  <cp:revision>82</cp:revision>
  <dcterms:created xsi:type="dcterms:W3CDTF">2025-11-03T20:36:37Z</dcterms:created>
  <dcterms:modified xsi:type="dcterms:W3CDTF">2026-09-30T01:05:35Z</dcterms:modified>
</cp:coreProperties>
</file>