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06" autoAdjust="0"/>
  </p:normalViewPr>
  <p:slideViewPr>
    <p:cSldViewPr snapToGrid="0" snapToObjects="1">
      <p:cViewPr varScale="1">
        <p:scale>
          <a:sx n="93" d="100"/>
          <a:sy n="9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0F190-96E9-834B-A61B-3C43E062CEC0}" type="datetimeFigureOut">
              <a:rPr lang="en-US" smtClean="0"/>
              <a:t>9/21/11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842F-BBC8-0D4B-8259-DF5A23A8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9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842F-BBC8-0D4B-8259-DF5A23A8E7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753-D322-DF44-A584-7FAEC5A7E9F1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DE39-55D5-3B40-869B-2C49DA97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753-D322-DF44-A584-7FAEC5A7E9F1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DE39-55D5-3B40-869B-2C49DA97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2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753-D322-DF44-A584-7FAEC5A7E9F1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DE39-55D5-3B40-869B-2C49DA97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0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753-D322-DF44-A584-7FAEC5A7E9F1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DE39-55D5-3B40-869B-2C49DA97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7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753-D322-DF44-A584-7FAEC5A7E9F1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DE39-55D5-3B40-869B-2C49DA97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753-D322-DF44-A584-7FAEC5A7E9F1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DE39-55D5-3B40-869B-2C49DA97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753-D322-DF44-A584-7FAEC5A7E9F1}" type="datetimeFigureOut">
              <a:rPr lang="en-US" smtClean="0"/>
              <a:t>9/21/11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DE39-55D5-3B40-869B-2C49DA97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4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753-D322-DF44-A584-7FAEC5A7E9F1}" type="datetimeFigureOut">
              <a:rPr lang="en-US" smtClean="0"/>
              <a:t>9/21/11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DE39-55D5-3B40-869B-2C49DA97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1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753-D322-DF44-A584-7FAEC5A7E9F1}" type="datetimeFigureOut">
              <a:rPr lang="en-US" smtClean="0"/>
              <a:t>9/21/11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DE39-55D5-3B40-869B-2C49DA97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0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753-D322-DF44-A584-7FAEC5A7E9F1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DE39-55D5-3B40-869B-2C49DA97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753-D322-DF44-A584-7FAEC5A7E9F1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DE39-55D5-3B40-869B-2C49DA97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8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3753-D322-DF44-A584-7FAEC5A7E9F1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DE39-55D5-3B40-869B-2C49DA97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7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Sound Propagation in The Ocean And Atmosphere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4444948"/>
            <a:ext cx="8534226" cy="2136423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Snell’s Law: </a:t>
            </a:r>
            <a:r>
              <a:rPr lang="en-US" sz="2400" dirty="0" smtClean="0">
                <a:solidFill>
                  <a:schemeClr val="tx1"/>
                </a:solidFill>
              </a:rPr>
              <a:t>Refraction. Trace velocity matching principle (</a:t>
            </a:r>
            <a:r>
              <a:rPr lang="en-US" sz="2400" dirty="0" err="1" smtClean="0">
                <a:solidFill>
                  <a:schemeClr val="tx1"/>
                </a:solidFill>
              </a:rPr>
              <a:t>wavefront</a:t>
            </a:r>
            <a:r>
              <a:rPr lang="en-US" sz="2400" dirty="0" smtClean="0">
                <a:solidFill>
                  <a:schemeClr val="tx1"/>
                </a:solidFill>
              </a:rPr>
              <a:t> continuity) governs ray paths.  Note that the wavelength is shorter in the slower medium.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From http://</a:t>
            </a:r>
            <a:r>
              <a:rPr lang="en-US" sz="2400" dirty="0" err="1" smtClean="0">
                <a:solidFill>
                  <a:schemeClr val="tx1"/>
                </a:solidFill>
              </a:rPr>
              <a:t>www.kettering.edu</a:t>
            </a:r>
            <a:r>
              <a:rPr lang="en-US" sz="2400" dirty="0" smtClean="0">
                <a:solidFill>
                  <a:schemeClr val="tx1"/>
                </a:solidFill>
              </a:rPr>
              <a:t>/physics/</a:t>
            </a:r>
            <a:r>
              <a:rPr lang="en-US" sz="2400" dirty="0" err="1" smtClean="0">
                <a:solidFill>
                  <a:schemeClr val="tx1"/>
                </a:solidFill>
              </a:rPr>
              <a:t>drussell</a:t>
            </a:r>
            <a:r>
              <a:rPr lang="en-US" sz="2400" dirty="0" smtClean="0">
                <a:solidFill>
                  <a:schemeClr val="tx1"/>
                </a:solidFill>
              </a:rPr>
              <a:t>/Demos/refract/</a:t>
            </a:r>
            <a:r>
              <a:rPr lang="en-US" sz="2400" dirty="0" err="1" smtClean="0">
                <a:solidFill>
                  <a:schemeClr val="tx1"/>
                </a:solidFill>
              </a:rPr>
              <a:t>refract.html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snell-ani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130248"/>
            <a:ext cx="45212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2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Page 3</a:t>
            </a:r>
            <a:endParaRPr lang="en-US" dirty="0"/>
          </a:p>
        </p:txBody>
      </p:sp>
      <p:pic>
        <p:nvPicPr>
          <p:cNvPr id="4" name="Content Placeholder 3" descr="elementarySoundInAtmospher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0" r="83"/>
          <a:stretch/>
        </p:blipFill>
        <p:spPr>
          <a:xfrm>
            <a:off x="1864664" y="0"/>
            <a:ext cx="5414672" cy="6858000"/>
          </a:xfrm>
        </p:spPr>
      </p:pic>
    </p:spTree>
    <p:extLst>
      <p:ext uri="{BB962C8B-B14F-4D97-AF65-F5344CB8AC3E}">
        <p14:creationId xmlns:p14="http://schemas.microsoft.com/office/powerpoint/2010/main" val="426658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Page 4</a:t>
            </a:r>
            <a:endParaRPr lang="en-US" dirty="0"/>
          </a:p>
        </p:txBody>
      </p:sp>
      <p:pic>
        <p:nvPicPr>
          <p:cNvPr id="4" name="Content Placeholder 3" descr="elementarySoundInAtmospher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" r="-1604"/>
          <a:stretch/>
        </p:blipFill>
        <p:spPr>
          <a:xfrm>
            <a:off x="1853477" y="0"/>
            <a:ext cx="5437046" cy="6858000"/>
          </a:xfrm>
        </p:spPr>
      </p:pic>
      <p:pic>
        <p:nvPicPr>
          <p:cNvPr id="5" name="Picture 4" descr="screen0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74" y="4090906"/>
            <a:ext cx="5653924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0523" y="4903055"/>
            <a:ext cx="1424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Mathematica</a:t>
            </a:r>
            <a:endParaRPr lang="en-US" dirty="0" smtClean="0"/>
          </a:p>
          <a:p>
            <a:r>
              <a:rPr lang="en-US" dirty="0" smtClean="0"/>
              <a:t>On line.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45237" y="6369689"/>
            <a:ext cx="385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integrals.wolfram.com</a:t>
            </a:r>
            <a:r>
              <a:rPr lang="en-US" dirty="0"/>
              <a:t>/</a:t>
            </a:r>
            <a:r>
              <a:rPr lang="en-US" dirty="0" err="1"/>
              <a:t>index.jsp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Speed Profile in the Ocean</a:t>
            </a:r>
            <a:endParaRPr lang="en-US" dirty="0"/>
          </a:p>
        </p:txBody>
      </p:sp>
      <p:pic>
        <p:nvPicPr>
          <p:cNvPr id="7" name="Content Placeholder 6" descr="soundSpeedOcean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" b="2700"/>
          <a:stretch>
            <a:fillRect/>
          </a:stretch>
        </p:blipFill>
        <p:spPr>
          <a:xfrm>
            <a:off x="125246" y="1270090"/>
            <a:ext cx="8829844" cy="4856074"/>
          </a:xfrm>
        </p:spPr>
      </p:pic>
    </p:spTree>
    <p:extLst>
      <p:ext uri="{BB962C8B-B14F-4D97-AF65-F5344CB8AC3E}">
        <p14:creationId xmlns:p14="http://schemas.microsoft.com/office/powerpoint/2010/main" val="251241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oundRayPathsOcean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"/>
          <a:stretch/>
        </p:blipFill>
        <p:spPr>
          <a:xfrm>
            <a:off x="751924" y="457200"/>
            <a:ext cx="7934876" cy="6400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9"/>
            <a:ext cx="8229600" cy="552844"/>
          </a:xfrm>
        </p:spPr>
        <p:txBody>
          <a:bodyPr/>
          <a:lstStyle/>
          <a:p>
            <a:r>
              <a:rPr lang="en-US" dirty="0" smtClean="0"/>
              <a:t>Sound Ray Paths in the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0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77"/>
            <a:ext cx="8229600" cy="564788"/>
          </a:xfrm>
        </p:spPr>
        <p:txBody>
          <a:bodyPr/>
          <a:lstStyle/>
          <a:p>
            <a:r>
              <a:rPr lang="en-US" dirty="0" smtClean="0"/>
              <a:t>Details of Sound in the SOFAR Channel In the Ocean</a:t>
            </a:r>
            <a:endParaRPr lang="en-US" dirty="0"/>
          </a:p>
        </p:txBody>
      </p:sp>
      <p:pic>
        <p:nvPicPr>
          <p:cNvPr id="4" name="Content Placeholder 3" descr="sofarchannel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41" r="-36841"/>
          <a:stretch>
            <a:fillRect/>
          </a:stretch>
        </p:blipFill>
        <p:spPr>
          <a:xfrm>
            <a:off x="-387503" y="602664"/>
            <a:ext cx="9838276" cy="6255335"/>
          </a:xfrm>
        </p:spPr>
      </p:pic>
    </p:spTree>
    <p:extLst>
      <p:ext uri="{BB962C8B-B14F-4D97-AF65-F5344CB8AC3E}">
        <p14:creationId xmlns:p14="http://schemas.microsoft.com/office/powerpoint/2010/main" val="418879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837"/>
            <a:ext cx="8229600" cy="670416"/>
          </a:xfrm>
        </p:spPr>
        <p:txBody>
          <a:bodyPr/>
          <a:lstStyle/>
          <a:p>
            <a:r>
              <a:rPr lang="en-US" dirty="0" smtClean="0"/>
              <a:t>Baffling Blast Noise Observations: Zones of Silence</a:t>
            </a:r>
            <a:endParaRPr lang="en-US" dirty="0"/>
          </a:p>
        </p:txBody>
      </p:sp>
      <p:pic>
        <p:nvPicPr>
          <p:cNvPr id="4" name="Content Placeholder 3" descr="blastnoisedata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r="970"/>
          <a:stretch/>
        </p:blipFill>
        <p:spPr>
          <a:xfrm>
            <a:off x="167927" y="1048545"/>
            <a:ext cx="8644537" cy="5508551"/>
          </a:xfrm>
        </p:spPr>
      </p:pic>
    </p:spTree>
    <p:extLst>
      <p:ext uri="{BB962C8B-B14F-4D97-AF65-F5344CB8AC3E}">
        <p14:creationId xmlns:p14="http://schemas.microsoft.com/office/powerpoint/2010/main" val="137845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0"/>
            <a:ext cx="8229600" cy="714834"/>
          </a:xfrm>
        </p:spPr>
        <p:txBody>
          <a:bodyPr/>
          <a:lstStyle/>
          <a:p>
            <a:r>
              <a:rPr lang="en-US" dirty="0" smtClean="0"/>
              <a:t>Sound Speed Profile for the Atmosphere</a:t>
            </a:r>
            <a:endParaRPr lang="en-US" dirty="0"/>
          </a:p>
        </p:txBody>
      </p:sp>
      <p:pic>
        <p:nvPicPr>
          <p:cNvPr id="4" name="Content Placeholder 3" descr="effectivesoundspeedatmosphere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r="-152"/>
          <a:stretch/>
        </p:blipFill>
        <p:spPr>
          <a:xfrm>
            <a:off x="944487" y="723644"/>
            <a:ext cx="6552498" cy="5907022"/>
          </a:xfrm>
        </p:spPr>
      </p:pic>
    </p:spTree>
    <p:extLst>
      <p:ext uri="{BB962C8B-B14F-4D97-AF65-F5344CB8AC3E}">
        <p14:creationId xmlns:p14="http://schemas.microsoft.com/office/powerpoint/2010/main" val="128647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631"/>
          </a:xfrm>
        </p:spPr>
        <p:txBody>
          <a:bodyPr/>
          <a:lstStyle/>
          <a:p>
            <a:r>
              <a:rPr lang="en-US" dirty="0" smtClean="0"/>
              <a:t>Long Range Sound Propagation Simulation For Blast</a:t>
            </a:r>
            <a:endParaRPr lang="en-US" dirty="0"/>
          </a:p>
        </p:txBody>
      </p:sp>
      <p:pic>
        <p:nvPicPr>
          <p:cNvPr id="4" name="Picture 3" descr="raypathsatmosphe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0"/>
            <a:ext cx="9144000" cy="420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1209" y="6320805"/>
            <a:ext cx="333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Pierce, Advanced Acoustics.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0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pages 1 and 2</a:t>
            </a:r>
            <a:endParaRPr lang="en-US" dirty="0"/>
          </a:p>
        </p:txBody>
      </p:sp>
      <p:pic>
        <p:nvPicPr>
          <p:cNvPr id="4" name="Content Placeholder 3" descr="elementarySoundInAtmospher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" r="-337"/>
          <a:stretch/>
        </p:blipFill>
        <p:spPr>
          <a:xfrm>
            <a:off x="1579989" y="0"/>
            <a:ext cx="5347549" cy="6858000"/>
          </a:xfrm>
        </p:spPr>
      </p:pic>
    </p:spTree>
    <p:extLst>
      <p:ext uri="{BB962C8B-B14F-4D97-AF65-F5344CB8AC3E}">
        <p14:creationId xmlns:p14="http://schemas.microsoft.com/office/powerpoint/2010/main" val="40160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Page 2</a:t>
            </a:r>
            <a:endParaRPr lang="en-US" dirty="0"/>
          </a:p>
        </p:txBody>
      </p:sp>
      <p:pic>
        <p:nvPicPr>
          <p:cNvPr id="4" name="Content Placeholder 3" descr="elementarySoundInAtmospher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" r="-759"/>
          <a:stretch/>
        </p:blipFill>
        <p:spPr>
          <a:xfrm>
            <a:off x="1919612" y="-20724"/>
            <a:ext cx="5414670" cy="6858000"/>
          </a:xfrm>
        </p:spPr>
      </p:pic>
    </p:spTree>
    <p:extLst>
      <p:ext uri="{BB962C8B-B14F-4D97-AF65-F5344CB8AC3E}">
        <p14:creationId xmlns:p14="http://schemas.microsoft.com/office/powerpoint/2010/main" val="18863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127</Words>
  <Application>Microsoft Macintosh PowerPoint</Application>
  <PresentationFormat>On-screen Show (4:3)</PresentationFormat>
  <Paragraphs>18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Sound Propagation in The Ocean And Atmosphere</vt:lpstr>
      <vt:lpstr>Sound Speed Profile in the Ocean</vt:lpstr>
      <vt:lpstr>Sound Ray Paths in the Ocean</vt:lpstr>
      <vt:lpstr>Details of Sound in the SOFAR Channel In the Ocean</vt:lpstr>
      <vt:lpstr>Baffling Blast Noise Observations: Zones of Silence</vt:lpstr>
      <vt:lpstr>Sound Speed Profile for the Atmosphere</vt:lpstr>
      <vt:lpstr>Long Range Sound Propagation Simulation For Blast</vt:lpstr>
      <vt:lpstr>Model pages 1 and 2</vt:lpstr>
      <vt:lpstr>Model Page 2</vt:lpstr>
      <vt:lpstr>Model Page 3</vt:lpstr>
      <vt:lpstr>Model Page 4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Propagation in The Ocean And Atmosphere</dc:title>
  <dc:creator>William Arnott</dc:creator>
  <cp:lastModifiedBy>William Arnott</cp:lastModifiedBy>
  <cp:revision>9</cp:revision>
  <dcterms:created xsi:type="dcterms:W3CDTF">2011-09-22T05:38:15Z</dcterms:created>
  <dcterms:modified xsi:type="dcterms:W3CDTF">2011-09-22T06:46:27Z</dcterms:modified>
</cp:coreProperties>
</file>