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handoutMasterIdLst>
    <p:handoutMasterId r:id="rId13"/>
  </p:handoutMasterIdLst>
  <p:sldIdLst>
    <p:sldId id="326" r:id="rId2"/>
    <p:sldId id="327" r:id="rId3"/>
    <p:sldId id="334" r:id="rId4"/>
    <p:sldId id="323" r:id="rId5"/>
    <p:sldId id="330" r:id="rId6"/>
    <p:sldId id="331" r:id="rId7"/>
    <p:sldId id="328" r:id="rId8"/>
    <p:sldId id="329" r:id="rId9"/>
    <p:sldId id="332" r:id="rId10"/>
    <p:sldId id="333" r:id="rId1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32787"/>
    <p:restoredTop sz="90929"/>
  </p:normalViewPr>
  <p:slideViewPr>
    <p:cSldViewPr snapToGrid="0">
      <p:cViewPr varScale="1">
        <p:scale>
          <a:sx n="110" d="100"/>
          <a:sy n="110" d="100"/>
        </p:scale>
        <p:origin x="253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120" d="100"/>
          <a:sy n="120" d="100"/>
        </p:scale>
        <p:origin x="-147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8FC634E-9013-44D9-CE28-9BF46EEF0B5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smtClean="0">
                <a:latin typeface="Arial" charset="0"/>
                <a:ea typeface="ＭＳ Ｐゴシック" charset="-128"/>
              </a:defRPr>
            </a:lvl1pPr>
          </a:lstStyle>
          <a:p>
            <a:pPr>
              <a:defRPr/>
            </a:pPr>
            <a:endParaRPr lang="en-US"/>
          </a:p>
        </p:txBody>
      </p:sp>
      <p:sp>
        <p:nvSpPr>
          <p:cNvPr id="3" name="Date Placeholder 2">
            <a:extLst>
              <a:ext uri="{FF2B5EF4-FFF2-40B4-BE49-F238E27FC236}">
                <a16:creationId xmlns:a16="http://schemas.microsoft.com/office/drawing/2014/main" id="{A038962B-9244-BE8A-0D51-35947E0A18D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smtClean="0">
                <a:latin typeface="Arial" charset="0"/>
                <a:ea typeface="ＭＳ Ｐゴシック" charset="-128"/>
              </a:defRPr>
            </a:lvl1pPr>
          </a:lstStyle>
          <a:p>
            <a:pPr>
              <a:defRPr/>
            </a:pPr>
            <a:fld id="{EFC0217F-1AA5-45DD-94D9-27DC7AA6057D}" type="datetimeFigureOut">
              <a:rPr lang="en-US"/>
              <a:pPr>
                <a:defRPr/>
              </a:pPr>
              <a:t>5/14/2025</a:t>
            </a:fld>
            <a:endParaRPr lang="en-US"/>
          </a:p>
        </p:txBody>
      </p:sp>
      <p:sp>
        <p:nvSpPr>
          <p:cNvPr id="4" name="Footer Placeholder 3">
            <a:extLst>
              <a:ext uri="{FF2B5EF4-FFF2-40B4-BE49-F238E27FC236}">
                <a16:creationId xmlns:a16="http://schemas.microsoft.com/office/drawing/2014/main" id="{A3268237-4163-4F8D-AAA2-6A8F822A112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smtClean="0">
                <a:latin typeface="Arial" charset="0"/>
                <a:ea typeface="ＭＳ Ｐゴシック" charset="-128"/>
              </a:defRPr>
            </a:lvl1pPr>
          </a:lstStyle>
          <a:p>
            <a:pPr>
              <a:defRPr/>
            </a:pPr>
            <a:endParaRPr lang="en-US"/>
          </a:p>
        </p:txBody>
      </p:sp>
      <p:sp>
        <p:nvSpPr>
          <p:cNvPr id="5" name="Slide Number Placeholder 4">
            <a:extLst>
              <a:ext uri="{FF2B5EF4-FFF2-40B4-BE49-F238E27FC236}">
                <a16:creationId xmlns:a16="http://schemas.microsoft.com/office/drawing/2014/main" id="{C1527886-5ED4-AC66-5A15-59214FD613E2}"/>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A178E5-3205-426A-BE9B-EDDF34DF96A5}"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1603105C-1F13-9D2E-B4E1-7DDEFDFD2187}"/>
              </a:ext>
            </a:extLst>
          </p:cNvPr>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200" smtClean="0">
                <a:latin typeface="Arial" charset="0"/>
                <a:ea typeface="ＭＳ Ｐゴシック" charset="-128"/>
              </a:defRPr>
            </a:lvl1pPr>
          </a:lstStyle>
          <a:p>
            <a:pPr>
              <a:defRPr/>
            </a:pPr>
            <a:endParaRPr lang="en-US" altLang="en-US"/>
          </a:p>
        </p:txBody>
      </p:sp>
      <p:sp>
        <p:nvSpPr>
          <p:cNvPr id="13315" name="Rectangle 3">
            <a:extLst>
              <a:ext uri="{FF2B5EF4-FFF2-40B4-BE49-F238E27FC236}">
                <a16:creationId xmlns:a16="http://schemas.microsoft.com/office/drawing/2014/main" id="{94426C04-9215-0625-D914-A2D150A87F90}"/>
              </a:ext>
            </a:extLst>
          </p:cNvPr>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200" smtClean="0">
                <a:latin typeface="Arial" charset="0"/>
                <a:ea typeface="ＭＳ Ｐゴシック" charset="-128"/>
              </a:defRPr>
            </a:lvl1pPr>
          </a:lstStyle>
          <a:p>
            <a:pPr>
              <a:defRPr/>
            </a:pPr>
            <a:endParaRPr lang="en-US" altLang="en-US"/>
          </a:p>
        </p:txBody>
      </p:sp>
      <p:sp>
        <p:nvSpPr>
          <p:cNvPr id="13316" name="Rectangle 4">
            <a:extLst>
              <a:ext uri="{FF2B5EF4-FFF2-40B4-BE49-F238E27FC236}">
                <a16:creationId xmlns:a16="http://schemas.microsoft.com/office/drawing/2014/main" id="{86D24EA0-9006-D511-F657-85B7C3ACAA67}"/>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3317" name="Rectangle 5">
            <a:extLst>
              <a:ext uri="{FF2B5EF4-FFF2-40B4-BE49-F238E27FC236}">
                <a16:creationId xmlns:a16="http://schemas.microsoft.com/office/drawing/2014/main" id="{C87DDABA-BFBA-81A6-E177-D42429846988}"/>
              </a:ext>
            </a:extLst>
          </p:cNvPr>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3318" name="Rectangle 6">
            <a:extLst>
              <a:ext uri="{FF2B5EF4-FFF2-40B4-BE49-F238E27FC236}">
                <a16:creationId xmlns:a16="http://schemas.microsoft.com/office/drawing/2014/main" id="{55C01CF9-47A4-C64B-6ABD-9FF8BDFBCBD9}"/>
              </a:ext>
            </a:extLst>
          </p:cNvPr>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defRPr sz="1200" smtClean="0">
                <a:latin typeface="Arial" charset="0"/>
                <a:ea typeface="ＭＳ Ｐゴシック" charset="-128"/>
              </a:defRPr>
            </a:lvl1pPr>
          </a:lstStyle>
          <a:p>
            <a:pPr>
              <a:defRPr/>
            </a:pPr>
            <a:endParaRPr lang="en-US" altLang="en-US"/>
          </a:p>
        </p:txBody>
      </p:sp>
      <p:sp>
        <p:nvSpPr>
          <p:cNvPr id="13319" name="Rectangle 7">
            <a:extLst>
              <a:ext uri="{FF2B5EF4-FFF2-40B4-BE49-F238E27FC236}">
                <a16:creationId xmlns:a16="http://schemas.microsoft.com/office/drawing/2014/main" id="{67BD3EFE-89AB-D910-DAFA-CF953D4AB9AD}"/>
              </a:ext>
            </a:extLst>
          </p:cNvPr>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a:defRPr sz="1200"/>
            </a:lvl1pPr>
          </a:lstStyle>
          <a:p>
            <a:fld id="{5E67D3AD-E77E-4F3E-816C-935FB3B8B1D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7">
            <a:extLst>
              <a:ext uri="{FF2B5EF4-FFF2-40B4-BE49-F238E27FC236}">
                <a16:creationId xmlns:a16="http://schemas.microsoft.com/office/drawing/2014/main" id="{1401A570-023E-2672-34BD-C9AC88F36488}"/>
              </a:ext>
            </a:extLst>
          </p:cNvPr>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B7A2D58-E53A-433B-B672-27B0128CDBDB}" type="slidenum">
              <a:rPr lang="en-US" altLang="en-US" sz="1200"/>
              <a:pPr/>
              <a:t>1</a:t>
            </a:fld>
            <a:endParaRPr lang="en-US" altLang="en-US" sz="1200"/>
          </a:p>
        </p:txBody>
      </p:sp>
      <p:sp>
        <p:nvSpPr>
          <p:cNvPr id="173058" name="Rectangle 2">
            <a:extLst>
              <a:ext uri="{FF2B5EF4-FFF2-40B4-BE49-F238E27FC236}">
                <a16:creationId xmlns:a16="http://schemas.microsoft.com/office/drawing/2014/main" id="{C621301F-D83A-7784-E2C8-487957C2D1A2}"/>
              </a:ext>
            </a:extLst>
          </p:cNvPr>
          <p:cNvSpPr>
            <a:spLocks noGrp="1" noRot="1" noChangeAspect="1" noChangeArrowheads="1" noTextEdit="1"/>
          </p:cNvSpPr>
          <p:nvPr>
            <p:ph type="sldImg"/>
          </p:nvPr>
        </p:nvSpPr>
        <p:spPr>
          <a:ln/>
        </p:spPr>
      </p:sp>
      <p:sp>
        <p:nvSpPr>
          <p:cNvPr id="4099" name="Rectangle 3">
            <a:extLst>
              <a:ext uri="{FF2B5EF4-FFF2-40B4-BE49-F238E27FC236}">
                <a16:creationId xmlns:a16="http://schemas.microsoft.com/office/drawing/2014/main" id="{F9250599-9507-C616-960F-D8D943B9340E}"/>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a:extLst>
              <a:ext uri="{FF2B5EF4-FFF2-40B4-BE49-F238E27FC236}">
                <a16:creationId xmlns:a16="http://schemas.microsoft.com/office/drawing/2014/main" id="{0931006E-4162-3A4F-91F7-F5B8C15507F5}"/>
              </a:ext>
            </a:extLst>
          </p:cNvPr>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CB778422-B35A-4C87-9A5C-009290877691}" type="slidenum">
              <a:rPr lang="en-US" altLang="en-US" sz="1200"/>
              <a:pPr/>
              <a:t>10</a:t>
            </a:fld>
            <a:endParaRPr lang="en-US" altLang="en-US" sz="1200"/>
          </a:p>
        </p:txBody>
      </p:sp>
      <p:sp>
        <p:nvSpPr>
          <p:cNvPr id="191490" name="Rectangle 2">
            <a:extLst>
              <a:ext uri="{FF2B5EF4-FFF2-40B4-BE49-F238E27FC236}">
                <a16:creationId xmlns:a16="http://schemas.microsoft.com/office/drawing/2014/main" id="{892EB701-CCB0-7864-B114-74FCD30D2AA6}"/>
              </a:ext>
            </a:extLst>
          </p:cNvPr>
          <p:cNvSpPr>
            <a:spLocks noGrp="1" noRot="1" noChangeAspect="1" noChangeArrowheads="1" noTextEdit="1"/>
          </p:cNvSpPr>
          <p:nvPr>
            <p:ph type="sldImg"/>
          </p:nvPr>
        </p:nvSpPr>
        <p:spPr>
          <a:ln/>
        </p:spPr>
      </p:sp>
      <p:sp>
        <p:nvSpPr>
          <p:cNvPr id="22531" name="Rectangle 3">
            <a:extLst>
              <a:ext uri="{FF2B5EF4-FFF2-40B4-BE49-F238E27FC236}">
                <a16:creationId xmlns:a16="http://schemas.microsoft.com/office/drawing/2014/main" id="{D2E00037-03EF-393D-D196-CA32FAD6B3E9}"/>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a:extLst>
              <a:ext uri="{FF2B5EF4-FFF2-40B4-BE49-F238E27FC236}">
                <a16:creationId xmlns:a16="http://schemas.microsoft.com/office/drawing/2014/main" id="{6E8F7FA8-073B-1B82-9B29-E82E262195AF}"/>
              </a:ext>
            </a:extLst>
          </p:cNvPr>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B0F92814-EBB4-467E-BF77-38C2B906BEEA}" type="slidenum">
              <a:rPr lang="en-US" altLang="en-US" sz="1200"/>
              <a:pPr/>
              <a:t>2</a:t>
            </a:fld>
            <a:endParaRPr lang="en-US" altLang="en-US" sz="1200"/>
          </a:p>
        </p:txBody>
      </p:sp>
      <p:sp>
        <p:nvSpPr>
          <p:cNvPr id="185346" name="Rectangle 2">
            <a:extLst>
              <a:ext uri="{FF2B5EF4-FFF2-40B4-BE49-F238E27FC236}">
                <a16:creationId xmlns:a16="http://schemas.microsoft.com/office/drawing/2014/main" id="{20411D35-BCFA-5A66-E488-7525695C21CF}"/>
              </a:ext>
            </a:extLst>
          </p:cNvPr>
          <p:cNvSpPr>
            <a:spLocks noGrp="1" noRot="1" noChangeAspect="1" noChangeArrowheads="1" noTextEdit="1"/>
          </p:cNvSpPr>
          <p:nvPr>
            <p:ph type="sldImg"/>
          </p:nvPr>
        </p:nvSpPr>
        <p:spPr>
          <a:ln/>
        </p:spPr>
      </p:sp>
      <p:sp>
        <p:nvSpPr>
          <p:cNvPr id="6147" name="Rectangle 3">
            <a:extLst>
              <a:ext uri="{FF2B5EF4-FFF2-40B4-BE49-F238E27FC236}">
                <a16:creationId xmlns:a16="http://schemas.microsoft.com/office/drawing/2014/main" id="{40691A43-D0C5-33EE-7108-C621ED08F567}"/>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7">
            <a:extLst>
              <a:ext uri="{FF2B5EF4-FFF2-40B4-BE49-F238E27FC236}">
                <a16:creationId xmlns:a16="http://schemas.microsoft.com/office/drawing/2014/main" id="{8C8E3A7F-96CA-5AC6-2335-4C2B78ADE733}"/>
              </a:ext>
            </a:extLst>
          </p:cNvPr>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41626CC8-EFE7-4D73-971C-DFD10A68AA9B}" type="slidenum">
              <a:rPr lang="en-US" altLang="en-US" sz="1200"/>
              <a:pPr/>
              <a:t>3</a:t>
            </a:fld>
            <a:endParaRPr lang="en-US" altLang="en-US" sz="1200"/>
          </a:p>
        </p:txBody>
      </p:sp>
      <p:sp>
        <p:nvSpPr>
          <p:cNvPr id="193538" name="Rectangle 2">
            <a:extLst>
              <a:ext uri="{FF2B5EF4-FFF2-40B4-BE49-F238E27FC236}">
                <a16:creationId xmlns:a16="http://schemas.microsoft.com/office/drawing/2014/main" id="{1C512CBC-7B41-7338-0223-2CBAB47F38FA}"/>
              </a:ext>
            </a:extLst>
          </p:cNvPr>
          <p:cNvSpPr>
            <a:spLocks noGrp="1" noRot="1" noChangeAspect="1" noChangeArrowheads="1" noTextEdit="1"/>
          </p:cNvSpPr>
          <p:nvPr>
            <p:ph type="sldImg"/>
          </p:nvPr>
        </p:nvSpPr>
        <p:spPr>
          <a:ln/>
        </p:spPr>
      </p:sp>
      <p:sp>
        <p:nvSpPr>
          <p:cNvPr id="8195" name="Rectangle 3">
            <a:extLst>
              <a:ext uri="{FF2B5EF4-FFF2-40B4-BE49-F238E27FC236}">
                <a16:creationId xmlns:a16="http://schemas.microsoft.com/office/drawing/2014/main" id="{D7202211-622F-7992-D413-BE0937F3DB52}"/>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7">
            <a:extLst>
              <a:ext uri="{FF2B5EF4-FFF2-40B4-BE49-F238E27FC236}">
                <a16:creationId xmlns:a16="http://schemas.microsoft.com/office/drawing/2014/main" id="{A88E62AF-7F68-03E5-DEEB-F342C66E64ED}"/>
              </a:ext>
            </a:extLst>
          </p:cNvPr>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5515C73-E65D-4073-8F0B-FB7C1799088E}" type="slidenum">
              <a:rPr lang="en-US" altLang="en-US" sz="1200"/>
              <a:pPr/>
              <a:t>4</a:t>
            </a:fld>
            <a:endParaRPr lang="en-US" altLang="en-US" sz="1200"/>
          </a:p>
        </p:txBody>
      </p:sp>
      <p:sp>
        <p:nvSpPr>
          <p:cNvPr id="148482" name="Rectangle 2">
            <a:extLst>
              <a:ext uri="{FF2B5EF4-FFF2-40B4-BE49-F238E27FC236}">
                <a16:creationId xmlns:a16="http://schemas.microsoft.com/office/drawing/2014/main" id="{FA404D26-5CD5-6BE0-D988-E06AD49CA4B4}"/>
              </a:ext>
            </a:extLst>
          </p:cNvPr>
          <p:cNvSpPr>
            <a:spLocks noGrp="1" noRot="1" noChangeAspect="1" noChangeArrowheads="1"/>
          </p:cNvSpPr>
          <p:nvPr>
            <p:ph type="sldImg"/>
          </p:nvPr>
        </p:nvSpPr>
        <p:spPr>
          <a:solidFill>
            <a:srgbClr val="FFFFFF"/>
          </a:solidFill>
          <a:ln/>
        </p:spPr>
      </p:sp>
      <p:sp>
        <p:nvSpPr>
          <p:cNvPr id="10243" name="Rectangle 3">
            <a:extLst>
              <a:ext uri="{FF2B5EF4-FFF2-40B4-BE49-F238E27FC236}">
                <a16:creationId xmlns:a16="http://schemas.microsoft.com/office/drawing/2014/main" id="{C755F900-E92A-9018-8331-52DC05C9EEAF}"/>
              </a:ext>
            </a:extLst>
          </p:cNvPr>
          <p:cNvSpPr>
            <a:spLocks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7">
            <a:extLst>
              <a:ext uri="{FF2B5EF4-FFF2-40B4-BE49-F238E27FC236}">
                <a16:creationId xmlns:a16="http://schemas.microsoft.com/office/drawing/2014/main" id="{D2B27D2C-CEC5-51EC-87FF-1282980163A0}"/>
              </a:ext>
            </a:extLst>
          </p:cNvPr>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C6410BF-176B-4642-8462-B62DF26D2877}" type="slidenum">
              <a:rPr lang="en-US" altLang="en-US" sz="1200"/>
              <a:pPr/>
              <a:t>5</a:t>
            </a:fld>
            <a:endParaRPr lang="en-US" altLang="en-US" sz="1200"/>
          </a:p>
        </p:txBody>
      </p:sp>
      <p:sp>
        <p:nvSpPr>
          <p:cNvPr id="186370" name="Rectangle 2">
            <a:extLst>
              <a:ext uri="{FF2B5EF4-FFF2-40B4-BE49-F238E27FC236}">
                <a16:creationId xmlns:a16="http://schemas.microsoft.com/office/drawing/2014/main" id="{2CFF98BC-9C2A-3578-A370-7553E45B13F8}"/>
              </a:ext>
            </a:extLst>
          </p:cNvPr>
          <p:cNvSpPr>
            <a:spLocks noGrp="1" noRot="1" noChangeAspect="1" noChangeArrowheads="1" noTextEdit="1"/>
          </p:cNvSpPr>
          <p:nvPr>
            <p:ph type="sldImg"/>
          </p:nvPr>
        </p:nvSpPr>
        <p:spPr>
          <a:ln/>
        </p:spPr>
      </p:sp>
      <p:sp>
        <p:nvSpPr>
          <p:cNvPr id="12291" name="Rectangle 3">
            <a:extLst>
              <a:ext uri="{FF2B5EF4-FFF2-40B4-BE49-F238E27FC236}">
                <a16:creationId xmlns:a16="http://schemas.microsoft.com/office/drawing/2014/main" id="{8AF5C5DB-CDA8-15F5-EA01-F26C1534294D}"/>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7">
            <a:extLst>
              <a:ext uri="{FF2B5EF4-FFF2-40B4-BE49-F238E27FC236}">
                <a16:creationId xmlns:a16="http://schemas.microsoft.com/office/drawing/2014/main" id="{73FD4203-9B44-8A7F-6BFB-AD711E279887}"/>
              </a:ext>
            </a:extLst>
          </p:cNvPr>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45514E4-DF60-4034-B3B9-FA0C5EE94321}" type="slidenum">
              <a:rPr lang="en-US" altLang="en-US" sz="1200"/>
              <a:pPr/>
              <a:t>6</a:t>
            </a:fld>
            <a:endParaRPr lang="en-US" altLang="en-US" sz="1200"/>
          </a:p>
        </p:txBody>
      </p:sp>
      <p:sp>
        <p:nvSpPr>
          <p:cNvPr id="187394" name="Rectangle 2">
            <a:extLst>
              <a:ext uri="{FF2B5EF4-FFF2-40B4-BE49-F238E27FC236}">
                <a16:creationId xmlns:a16="http://schemas.microsoft.com/office/drawing/2014/main" id="{32C349EC-C3C9-0372-9709-208CC386A6AC}"/>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6BED1600-E82F-E589-8CF2-2EE6C7C03467}"/>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a:extLst>
              <a:ext uri="{FF2B5EF4-FFF2-40B4-BE49-F238E27FC236}">
                <a16:creationId xmlns:a16="http://schemas.microsoft.com/office/drawing/2014/main" id="{C4990446-B01A-08FE-F9B3-FB347D67A7E2}"/>
              </a:ext>
            </a:extLst>
          </p:cNvPr>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410910EF-8654-4D5E-A192-34A8716B674C}" type="slidenum">
              <a:rPr lang="en-US" altLang="en-US" sz="1200"/>
              <a:pPr/>
              <a:t>7</a:t>
            </a:fld>
            <a:endParaRPr lang="en-US" altLang="en-US" sz="1200"/>
          </a:p>
        </p:txBody>
      </p:sp>
      <p:sp>
        <p:nvSpPr>
          <p:cNvPr id="188418" name="Rectangle 2">
            <a:extLst>
              <a:ext uri="{FF2B5EF4-FFF2-40B4-BE49-F238E27FC236}">
                <a16:creationId xmlns:a16="http://schemas.microsoft.com/office/drawing/2014/main" id="{430E55D5-6C12-9655-F450-BCF3063FA5C0}"/>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70B83F6C-CDA9-2F7F-4CBA-B06C44BACDAF}"/>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06003583-32FA-6F79-9C5D-0B7F0CD3CB9A}"/>
              </a:ext>
            </a:extLst>
          </p:cNvPr>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B43AC4F-4E9C-43AF-9819-D32238C5885B}" type="slidenum">
              <a:rPr lang="en-US" altLang="en-US" sz="1200"/>
              <a:pPr/>
              <a:t>8</a:t>
            </a:fld>
            <a:endParaRPr lang="en-US" altLang="en-US" sz="1200"/>
          </a:p>
        </p:txBody>
      </p:sp>
      <p:sp>
        <p:nvSpPr>
          <p:cNvPr id="189442" name="Rectangle 2">
            <a:extLst>
              <a:ext uri="{FF2B5EF4-FFF2-40B4-BE49-F238E27FC236}">
                <a16:creationId xmlns:a16="http://schemas.microsoft.com/office/drawing/2014/main" id="{D8931F54-9D34-0F25-3F88-6340B783BE3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99FFC8FB-7EC1-3ED6-E042-B09EE53AF237}"/>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a:extLst>
              <a:ext uri="{FF2B5EF4-FFF2-40B4-BE49-F238E27FC236}">
                <a16:creationId xmlns:a16="http://schemas.microsoft.com/office/drawing/2014/main" id="{5718C21D-5F5E-4BF5-7A22-614364CB5426}"/>
              </a:ext>
            </a:extLst>
          </p:cNvPr>
          <p:cNvSpPr>
            <a:spLocks noGrp="1" noChangeArrowheads="1"/>
          </p:cNvSpPr>
          <p:nvPr>
            <p:ph type="sldNum" sz="quarter" idx="5"/>
          </p:nvPr>
        </p:nvSpPr>
        <p:spPr>
          <a:noFill/>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4B25A40A-15DF-4B47-9284-FE7B75F84367}" type="slidenum">
              <a:rPr lang="en-US" altLang="en-US" sz="1200"/>
              <a:pPr/>
              <a:t>9</a:t>
            </a:fld>
            <a:endParaRPr lang="en-US" altLang="en-US" sz="1200"/>
          </a:p>
        </p:txBody>
      </p:sp>
      <p:sp>
        <p:nvSpPr>
          <p:cNvPr id="190466" name="Rectangle 2">
            <a:extLst>
              <a:ext uri="{FF2B5EF4-FFF2-40B4-BE49-F238E27FC236}">
                <a16:creationId xmlns:a16="http://schemas.microsoft.com/office/drawing/2014/main" id="{FA75A2E9-87A9-1F4D-441D-CF87F5FBFA28}"/>
              </a:ext>
            </a:extLst>
          </p:cNvPr>
          <p:cNvSpPr>
            <a:spLocks noGrp="1" noRot="1" noChangeAspect="1" noChangeArrowheads="1" noTextEdit="1"/>
          </p:cNvSpPr>
          <p:nvPr>
            <p:ph type="sldImg"/>
          </p:nvPr>
        </p:nvSpPr>
        <p:spPr>
          <a:ln/>
        </p:spPr>
      </p:sp>
      <p:sp>
        <p:nvSpPr>
          <p:cNvPr id="20483" name="Rectangle 3">
            <a:extLst>
              <a:ext uri="{FF2B5EF4-FFF2-40B4-BE49-F238E27FC236}">
                <a16:creationId xmlns:a16="http://schemas.microsoft.com/office/drawing/2014/main" id="{0D45E12C-2913-87DA-1EB6-27213001D9DF}"/>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5723970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51660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7963" y="0"/>
            <a:ext cx="1976437" cy="6176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0"/>
            <a:ext cx="5776913" cy="6176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67559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23592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a:prstGeom prst="rect">
            <a:avLst/>
          </a:prstGeo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Tree>
    <p:extLst>
      <p:ext uri="{BB962C8B-B14F-4D97-AF65-F5344CB8AC3E}">
        <p14:creationId xmlns:p14="http://schemas.microsoft.com/office/powerpoint/2010/main" val="2815384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5567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1780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95112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1778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691230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734258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8374A57-C626-E120-972E-BDB0414B090B}"/>
              </a:ext>
            </a:extLst>
          </p:cNvPr>
          <p:cNvSpPr>
            <a:spLocks noGrp="1" noChangeArrowheads="1"/>
          </p:cNvSpPr>
          <p:nvPr>
            <p:ph type="title"/>
          </p:nvPr>
        </p:nvSpPr>
        <p:spPr bwMode="auto">
          <a:xfrm>
            <a:off x="762000" y="0"/>
            <a:ext cx="777240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2400" kern="12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charset="-128"/>
        </a:defRPr>
      </a:lvl2pPr>
      <a:lvl3pPr algn="ctr" rtl="0" eaLnBrk="0" fontAlgn="base" hangingPunct="0">
        <a:spcBef>
          <a:spcPct val="0"/>
        </a:spcBef>
        <a:spcAft>
          <a:spcPct val="0"/>
        </a:spcAft>
        <a:defRPr sz="2400">
          <a:solidFill>
            <a:schemeClr val="tx2"/>
          </a:solidFill>
          <a:latin typeface="Arial" charset="0"/>
          <a:ea typeface="ＭＳ Ｐゴシック" charset="-128"/>
        </a:defRPr>
      </a:lvl3pPr>
      <a:lvl4pPr algn="ctr" rtl="0" eaLnBrk="0" fontAlgn="base" hangingPunct="0">
        <a:spcBef>
          <a:spcPct val="0"/>
        </a:spcBef>
        <a:spcAft>
          <a:spcPct val="0"/>
        </a:spcAft>
        <a:defRPr sz="2400">
          <a:solidFill>
            <a:schemeClr val="tx2"/>
          </a:solidFill>
          <a:latin typeface="Arial" charset="0"/>
          <a:ea typeface="ＭＳ Ｐゴシック" charset="-128"/>
        </a:defRPr>
      </a:lvl4pPr>
      <a:lvl5pPr algn="ctr" rtl="0" eaLnBrk="0" fontAlgn="base" hangingPunct="0">
        <a:spcBef>
          <a:spcPct val="0"/>
        </a:spcBef>
        <a:spcAft>
          <a:spcPct val="0"/>
        </a:spcAft>
        <a:defRPr sz="2400">
          <a:solidFill>
            <a:schemeClr val="tx2"/>
          </a:solidFill>
          <a:latin typeface="Arial" charset="0"/>
          <a:ea typeface="ＭＳ Ｐゴシック" charset="-128"/>
        </a:defRPr>
      </a:lvl5pPr>
      <a:lvl6pPr marL="457200" algn="ctr" rtl="0" fontAlgn="base">
        <a:spcBef>
          <a:spcPct val="0"/>
        </a:spcBef>
        <a:spcAft>
          <a:spcPct val="0"/>
        </a:spcAft>
        <a:defRPr sz="2400">
          <a:solidFill>
            <a:schemeClr val="tx2"/>
          </a:solidFill>
          <a:latin typeface="Arial" charset="0"/>
          <a:ea typeface="ＭＳ Ｐゴシック" charset="-128"/>
        </a:defRPr>
      </a:lvl6pPr>
      <a:lvl7pPr marL="914400" algn="ctr" rtl="0" fontAlgn="base">
        <a:spcBef>
          <a:spcPct val="0"/>
        </a:spcBef>
        <a:spcAft>
          <a:spcPct val="0"/>
        </a:spcAft>
        <a:defRPr sz="2400">
          <a:solidFill>
            <a:schemeClr val="tx2"/>
          </a:solidFill>
          <a:latin typeface="Arial" charset="0"/>
          <a:ea typeface="ＭＳ Ｐゴシック" charset="-128"/>
        </a:defRPr>
      </a:lvl7pPr>
      <a:lvl8pPr marL="1371600" algn="ctr" rtl="0" fontAlgn="base">
        <a:spcBef>
          <a:spcPct val="0"/>
        </a:spcBef>
        <a:spcAft>
          <a:spcPct val="0"/>
        </a:spcAft>
        <a:defRPr sz="2400">
          <a:solidFill>
            <a:schemeClr val="tx2"/>
          </a:solidFill>
          <a:latin typeface="Arial" charset="0"/>
          <a:ea typeface="ＭＳ Ｐゴシック" charset="-128"/>
        </a:defRPr>
      </a:lvl8pPr>
      <a:lvl9pPr marL="1828800" algn="ctr" rtl="0" fontAlgn="base">
        <a:spcBef>
          <a:spcPct val="0"/>
        </a:spcBef>
        <a:spcAft>
          <a:spcPct val="0"/>
        </a:spcAft>
        <a:defRPr sz="2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sz="14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1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14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4.gif"/><Relationship Id="rId7" Type="http://schemas.openxmlformats.org/officeDocument/2006/relationships/image" Target="../media/image7.gi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gif"/><Relationship Id="rId5" Type="http://schemas.openxmlformats.org/officeDocument/2006/relationships/image" Target="../media/image5.png"/><Relationship Id="rId4" Type="http://schemas.openxmlformats.org/officeDocument/2006/relationships/hyperlink" Target="http://www.lsbu.ac.uk/water/vibrat.html"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2">
            <a:extLst>
              <a:ext uri="{FF2B5EF4-FFF2-40B4-BE49-F238E27FC236}">
                <a16:creationId xmlns:a16="http://schemas.microsoft.com/office/drawing/2014/main" id="{56DF9CE9-1BC8-994E-F591-A5FFF27A1A63}"/>
              </a:ext>
            </a:extLst>
          </p:cNvPr>
          <p:cNvSpPr>
            <a:spLocks noGrp="1" noChangeArrowheads="1"/>
          </p:cNvSpPr>
          <p:nvPr>
            <p:ph type="title"/>
          </p:nvPr>
        </p:nvSpPr>
        <p:spPr>
          <a:xfrm>
            <a:off x="0" y="0"/>
            <a:ext cx="9144000" cy="5669280"/>
          </a:xfrm>
        </p:spPr>
        <p:txBody>
          <a:bodyPr/>
          <a:lstStyle/>
          <a:p>
            <a:pPr eaLnBrk="1" hangingPunct="1"/>
            <a:r>
              <a:rPr lang="en-US" altLang="en-US" b="1" dirty="0">
                <a:solidFill>
                  <a:schemeClr val="tx1"/>
                </a:solidFill>
              </a:rPr>
              <a:t>1pPA11. The wave propagation in porous material: A continuum from </a:t>
            </a:r>
            <a:r>
              <a:rPr lang="en-US" altLang="en-US" b="1" dirty="0" err="1">
                <a:solidFill>
                  <a:schemeClr val="tx1"/>
                </a:solidFill>
              </a:rPr>
              <a:t>Biot</a:t>
            </a:r>
            <a:r>
              <a:rPr lang="en-US" altLang="en-US" b="1" dirty="0">
                <a:solidFill>
                  <a:schemeClr val="tx1"/>
                </a:solidFill>
              </a:rPr>
              <a:t> solids to thermoacoustic heat engines.</a:t>
            </a:r>
            <a:r>
              <a:rPr lang="en-US" altLang="en-US" dirty="0">
                <a:solidFill>
                  <a:schemeClr val="tx1"/>
                </a:solidFill>
              </a:rPr>
              <a:t> </a:t>
            </a:r>
            <a:br>
              <a:rPr lang="en-US" altLang="en-US" dirty="0">
                <a:solidFill>
                  <a:schemeClr val="tx1"/>
                </a:solidFill>
              </a:rPr>
            </a:br>
            <a:br>
              <a:rPr lang="en-US" altLang="en-US" dirty="0">
                <a:solidFill>
                  <a:schemeClr val="tx1"/>
                </a:solidFill>
              </a:rPr>
            </a:br>
            <a:r>
              <a:rPr lang="en-US" altLang="en-US" sz="2000" dirty="0">
                <a:solidFill>
                  <a:schemeClr val="tx1"/>
                </a:solidFill>
              </a:rPr>
              <a:t>W. Patrick Arnott</a:t>
            </a:r>
            <a:br>
              <a:rPr lang="en-US" altLang="en-US" sz="2000" dirty="0">
                <a:solidFill>
                  <a:schemeClr val="tx1"/>
                </a:solidFill>
              </a:rPr>
            </a:br>
            <a:r>
              <a:rPr lang="en-US" altLang="en-US" sz="2000" dirty="0">
                <a:solidFill>
                  <a:schemeClr val="tx1"/>
                </a:solidFill>
              </a:rPr>
              <a:t> Department of Physics</a:t>
            </a:r>
            <a:br>
              <a:rPr lang="en-US" altLang="en-US" sz="2000" dirty="0">
                <a:solidFill>
                  <a:schemeClr val="tx1"/>
                </a:solidFill>
              </a:rPr>
            </a:br>
            <a:r>
              <a:rPr lang="en-US" altLang="en-US" sz="2000" dirty="0">
                <a:solidFill>
                  <a:schemeClr val="tx1"/>
                </a:solidFill>
              </a:rPr>
              <a:t>University of Nevada Reno, MS 220 </a:t>
            </a:r>
            <a:br>
              <a:rPr lang="en-US" altLang="en-US" sz="2000" dirty="0">
                <a:solidFill>
                  <a:schemeClr val="tx1"/>
                </a:solidFill>
              </a:rPr>
            </a:br>
            <a:r>
              <a:rPr lang="en-US" altLang="en-US" sz="2000" dirty="0">
                <a:solidFill>
                  <a:schemeClr val="tx1"/>
                </a:solidFill>
              </a:rPr>
              <a:t>Reno, NV 89557</a:t>
            </a:r>
            <a:br>
              <a:rPr lang="en-US" altLang="en-US" sz="2000" dirty="0">
                <a:solidFill>
                  <a:schemeClr val="tx1"/>
                </a:solidFill>
              </a:rPr>
            </a:br>
            <a:r>
              <a:rPr lang="en-US" altLang="en-US" sz="2000" dirty="0">
                <a:solidFill>
                  <a:schemeClr val="tx1"/>
                </a:solidFill>
              </a:rPr>
              <a:t>patarnott@gmail.com </a:t>
            </a:r>
            <a:br>
              <a:rPr lang="en-US" altLang="en-US" dirty="0">
                <a:solidFill>
                  <a:schemeClr val="tx1"/>
                </a:solidFill>
              </a:rPr>
            </a:br>
            <a:br>
              <a:rPr lang="en-US" altLang="en-US" dirty="0">
                <a:solidFill>
                  <a:schemeClr val="tx1"/>
                </a:solidFill>
              </a:rPr>
            </a:br>
            <a:r>
              <a:rPr lang="en-US" altLang="en-US" sz="2000" b="1" dirty="0">
                <a:solidFill>
                  <a:schemeClr val="tx1"/>
                </a:solidFill>
              </a:rPr>
              <a:t>Outline</a:t>
            </a:r>
            <a:br>
              <a:rPr lang="en-US" altLang="en-US" sz="2000" dirty="0">
                <a:solidFill>
                  <a:schemeClr val="tx1"/>
                </a:solidFill>
              </a:rPr>
            </a:br>
            <a:r>
              <a:rPr lang="en-US" altLang="en-US" sz="2000" dirty="0">
                <a:solidFill>
                  <a:schemeClr val="tx1"/>
                </a:solidFill>
              </a:rPr>
              <a:t>1.  Brief introduction to </a:t>
            </a:r>
            <a:r>
              <a:rPr lang="en-US" altLang="en-US" sz="2000" dirty="0" err="1">
                <a:solidFill>
                  <a:schemeClr val="tx1"/>
                </a:solidFill>
              </a:rPr>
              <a:t>thermoacoustics</a:t>
            </a:r>
            <a:r>
              <a:rPr lang="en-US" altLang="en-US" sz="2000" dirty="0">
                <a:solidFill>
                  <a:schemeClr val="tx1"/>
                </a:solidFill>
              </a:rPr>
              <a:t>.</a:t>
            </a:r>
            <a:br>
              <a:rPr lang="en-US" altLang="en-US" sz="2000" dirty="0">
                <a:solidFill>
                  <a:schemeClr val="tx1"/>
                </a:solidFill>
              </a:rPr>
            </a:br>
            <a:r>
              <a:rPr lang="en-US" altLang="en-US" sz="2000" dirty="0">
                <a:solidFill>
                  <a:schemeClr val="tx1"/>
                </a:solidFill>
              </a:rPr>
              <a:t>2.  Speculation on why Hank was interested in </a:t>
            </a:r>
            <a:r>
              <a:rPr lang="en-US" altLang="en-US" sz="2000" dirty="0" err="1">
                <a:solidFill>
                  <a:schemeClr val="tx1"/>
                </a:solidFill>
              </a:rPr>
              <a:t>thermoacoustics</a:t>
            </a:r>
            <a:r>
              <a:rPr lang="en-US" altLang="en-US" sz="2000" dirty="0">
                <a:solidFill>
                  <a:schemeClr val="tx1"/>
                </a:solidFill>
              </a:rPr>
              <a:t>.</a:t>
            </a:r>
            <a:br>
              <a:rPr lang="en-US" altLang="en-US" sz="2000" dirty="0">
                <a:solidFill>
                  <a:schemeClr val="tx1"/>
                </a:solidFill>
              </a:rPr>
            </a:br>
            <a:r>
              <a:rPr lang="en-US" altLang="en-US" sz="2000" dirty="0">
                <a:solidFill>
                  <a:schemeClr val="tx1"/>
                </a:solidFill>
              </a:rPr>
              <a:t>3.  Survey of the basic physical acoustic questions Hank posed in </a:t>
            </a:r>
            <a:r>
              <a:rPr lang="en-US" altLang="en-US" sz="2000" dirty="0" err="1">
                <a:solidFill>
                  <a:schemeClr val="tx1"/>
                </a:solidFill>
              </a:rPr>
              <a:t>thermoacoustics</a:t>
            </a:r>
            <a:r>
              <a:rPr lang="en-US" altLang="en-US" sz="2000" dirty="0">
                <a:solidFill>
                  <a:schemeClr val="tx1"/>
                </a:solidFill>
              </a:rPr>
              <a:t>.</a:t>
            </a:r>
            <a:br>
              <a:rPr lang="en-US" altLang="en-US" sz="2000" dirty="0">
                <a:solidFill>
                  <a:schemeClr val="tx1"/>
                </a:solidFill>
              </a:rPr>
            </a:br>
            <a:r>
              <a:rPr lang="en-US" altLang="en-US" sz="2000" dirty="0">
                <a:solidFill>
                  <a:schemeClr val="tx1"/>
                </a:solidFill>
              </a:rPr>
              <a:t>4.  Hank’s research papers as coauthor in </a:t>
            </a:r>
            <a:r>
              <a:rPr lang="en-US" altLang="en-US" sz="2000" dirty="0" err="1">
                <a:solidFill>
                  <a:schemeClr val="tx1"/>
                </a:solidFill>
              </a:rPr>
              <a:t>thermoacoustics</a:t>
            </a:r>
            <a:r>
              <a:rPr lang="en-US" altLang="en-US" sz="2000" dirty="0">
                <a:solidFill>
                  <a:schemeClr val="tx1"/>
                </a:solidFill>
              </a:rPr>
              <a:t>.</a:t>
            </a:r>
            <a:br>
              <a:rPr lang="en-US" altLang="en-US" sz="2000" dirty="0">
                <a:solidFill>
                  <a:schemeClr val="tx1"/>
                </a:solidFill>
              </a:rPr>
            </a:br>
            <a:r>
              <a:rPr lang="en-US" altLang="en-US" sz="2000" dirty="0">
                <a:solidFill>
                  <a:schemeClr val="tx1"/>
                </a:solidFill>
              </a:rPr>
              <a:t>5.  Hank as a mentor, colleague, statesman, entrepreneur, and friend.</a:t>
            </a:r>
          </a:p>
        </p:txBody>
      </p:sp>
      <p:sp>
        <p:nvSpPr>
          <p:cNvPr id="2" name="TextBox 1">
            <a:extLst>
              <a:ext uri="{FF2B5EF4-FFF2-40B4-BE49-F238E27FC236}">
                <a16:creationId xmlns:a16="http://schemas.microsoft.com/office/drawing/2014/main" id="{10FAF676-3E8B-0AD2-BA77-5A9533D5CEE3}"/>
              </a:ext>
            </a:extLst>
          </p:cNvPr>
          <p:cNvSpPr txBox="1"/>
          <p:nvPr/>
        </p:nvSpPr>
        <p:spPr>
          <a:xfrm>
            <a:off x="78376" y="5965371"/>
            <a:ext cx="8865326" cy="707886"/>
          </a:xfrm>
          <a:prstGeom prst="rect">
            <a:avLst/>
          </a:prstGeom>
          <a:noFill/>
        </p:spPr>
        <p:txBody>
          <a:bodyPr wrap="square" rtlCol="0">
            <a:spAutoFit/>
          </a:bodyPr>
          <a:lstStyle/>
          <a:p>
            <a:r>
              <a:rPr lang="en-US" sz="2000" i="1" dirty="0">
                <a:highlight>
                  <a:srgbClr val="FFFF00"/>
                </a:highlight>
              </a:rPr>
              <a:t>Presentation for the Hank Bass memorial session, Acoustical Society of America meeting, November 10-14, 2008, Miami, Florida.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7BF3585D-D01C-0D14-6E6F-B4576074C24D}"/>
              </a:ext>
            </a:extLst>
          </p:cNvPr>
          <p:cNvSpPr>
            <a:spLocks noGrp="1" noChangeArrowheads="1"/>
          </p:cNvSpPr>
          <p:nvPr>
            <p:ph type="title"/>
          </p:nvPr>
        </p:nvSpPr>
        <p:spPr>
          <a:xfrm>
            <a:off x="-220663" y="3100388"/>
            <a:ext cx="9364663" cy="2408237"/>
          </a:xfrm>
        </p:spPr>
        <p:txBody>
          <a:bodyPr/>
          <a:lstStyle/>
          <a:p>
            <a:pPr eaLnBrk="1" hangingPunct="1"/>
            <a:r>
              <a:rPr lang="en-US" altLang="en-US" sz="2800" b="1" i="1">
                <a:solidFill>
                  <a:srgbClr val="FFFF00"/>
                </a:solidFill>
              </a:rPr>
              <a:t>Thanks Hank for sharing your skills and life with us!</a:t>
            </a:r>
            <a:br>
              <a:rPr lang="en-US" altLang="en-US" sz="2800" b="1" i="1">
                <a:solidFill>
                  <a:srgbClr val="FFFF00"/>
                </a:solidFill>
              </a:rPr>
            </a:br>
            <a:br>
              <a:rPr lang="en-US" altLang="en-US" sz="2800" b="1" i="1">
                <a:solidFill>
                  <a:srgbClr val="FFFF00"/>
                </a:solidFill>
              </a:rPr>
            </a:br>
            <a:r>
              <a:rPr lang="en-US" altLang="en-US" sz="2800" b="1" i="1">
                <a:solidFill>
                  <a:srgbClr val="FFFF00"/>
                </a:solidFill>
              </a:rPr>
              <a:t>We will miss you, remember you, and carry on with your life-lessons in mind.</a:t>
            </a:r>
            <a:br>
              <a:rPr lang="en-US" altLang="en-US" sz="2800" b="1" i="1">
                <a:solidFill>
                  <a:srgbClr val="FFFF00"/>
                </a:solidFill>
              </a:rPr>
            </a:br>
            <a:endParaRPr lang="en-US" altLang="en-US" sz="2800" b="1" i="1">
              <a:solidFill>
                <a:srgbClr val="FFFF00"/>
              </a:solidFill>
            </a:endParaRPr>
          </a:p>
        </p:txBody>
      </p:sp>
      <p:pic>
        <p:nvPicPr>
          <p:cNvPr id="21507" name="Picture 5" descr="bass">
            <a:extLst>
              <a:ext uri="{FF2B5EF4-FFF2-40B4-BE49-F238E27FC236}">
                <a16:creationId xmlns:a16="http://schemas.microsoft.com/office/drawing/2014/main" id="{4F432270-260E-C0D4-4F01-423BBFA1D14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29038" y="517525"/>
            <a:ext cx="1703387"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a:extLst>
              <a:ext uri="{FF2B5EF4-FFF2-40B4-BE49-F238E27FC236}">
                <a16:creationId xmlns:a16="http://schemas.microsoft.com/office/drawing/2014/main" id="{757CBB63-8159-B02D-0F31-7C9E495008BC}"/>
              </a:ext>
            </a:extLst>
          </p:cNvPr>
          <p:cNvSpPr>
            <a:spLocks noGrp="1" noChangeArrowheads="1"/>
          </p:cNvSpPr>
          <p:nvPr>
            <p:ph type="title"/>
          </p:nvPr>
        </p:nvSpPr>
        <p:spPr>
          <a:xfrm>
            <a:off x="0" y="0"/>
            <a:ext cx="9144000" cy="990600"/>
          </a:xfrm>
        </p:spPr>
        <p:txBody>
          <a:bodyPr/>
          <a:lstStyle/>
          <a:p>
            <a:pPr eaLnBrk="1" hangingPunct="1"/>
            <a:r>
              <a:rPr lang="en-US" altLang="en-US"/>
              <a:t>Geometry Basics of Thermoacoustic Heat Engines:</a:t>
            </a:r>
            <a:br>
              <a:rPr lang="en-US" altLang="en-US"/>
            </a:br>
            <a:r>
              <a:rPr lang="en-US" altLang="en-US" b="1"/>
              <a:t>Acoustic Refrigerators and Heat Driven Sound Sources</a:t>
            </a:r>
            <a:endParaRPr lang="en-US" altLang="en-US"/>
          </a:p>
        </p:txBody>
      </p:sp>
      <p:pic>
        <p:nvPicPr>
          <p:cNvPr id="5122" name="Picture 5" descr="GeneralFormFigure">
            <a:extLst>
              <a:ext uri="{FF2B5EF4-FFF2-40B4-BE49-F238E27FC236}">
                <a16:creationId xmlns:a16="http://schemas.microsoft.com/office/drawing/2014/main" id="{35DA9877-FBB5-B406-C1A8-DD899756F2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71588" y="1076325"/>
            <a:ext cx="5054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6">
            <a:extLst>
              <a:ext uri="{FF2B5EF4-FFF2-40B4-BE49-F238E27FC236}">
                <a16:creationId xmlns:a16="http://schemas.microsoft.com/office/drawing/2014/main" id="{C1340B12-EB45-5636-5F68-38202E70766B}"/>
              </a:ext>
            </a:extLst>
          </p:cNvPr>
          <p:cNvSpPr>
            <a:spLocks noChangeArrowheads="1"/>
          </p:cNvSpPr>
          <p:nvPr/>
        </p:nvSpPr>
        <p:spPr bwMode="auto">
          <a:xfrm>
            <a:off x="5810250" y="1822450"/>
            <a:ext cx="2998788" cy="3013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a:solidFill>
                  <a:srgbClr val="FF0000"/>
                </a:solidFill>
              </a:rPr>
              <a:t>Refrigeration for small temperature gradients.</a:t>
            </a:r>
          </a:p>
          <a:p>
            <a:endParaRPr lang="en-US" altLang="en-US">
              <a:solidFill>
                <a:srgbClr val="FF0000"/>
              </a:solidFill>
            </a:endParaRPr>
          </a:p>
          <a:p>
            <a:r>
              <a:rPr lang="en-US" altLang="en-US">
                <a:solidFill>
                  <a:srgbClr val="FF0000"/>
                </a:solidFill>
              </a:rPr>
              <a:t>Sound amplification for large temperature gradients.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a:extLst>
              <a:ext uri="{FF2B5EF4-FFF2-40B4-BE49-F238E27FC236}">
                <a16:creationId xmlns:a16="http://schemas.microsoft.com/office/drawing/2014/main" id="{26B64066-07EA-FABE-30EB-875C581EC919}"/>
              </a:ext>
            </a:extLst>
          </p:cNvPr>
          <p:cNvSpPr>
            <a:spLocks noGrp="1" noChangeArrowheads="1"/>
          </p:cNvSpPr>
          <p:nvPr>
            <p:ph type="title"/>
          </p:nvPr>
        </p:nvSpPr>
        <p:spPr>
          <a:xfrm>
            <a:off x="-119063" y="0"/>
            <a:ext cx="8799513" cy="628650"/>
          </a:xfrm>
        </p:spPr>
        <p:txBody>
          <a:bodyPr/>
          <a:lstStyle/>
          <a:p>
            <a:pPr eaLnBrk="1" hangingPunct="1"/>
            <a:r>
              <a:rPr lang="en-US" altLang="en-US"/>
              <a:t>Thermoacoustics Prime Mover: Heat Driven Acoustic Source</a:t>
            </a:r>
          </a:p>
        </p:txBody>
      </p:sp>
      <p:pic>
        <p:nvPicPr>
          <p:cNvPr id="7170" name="Picture 7" descr="1">
            <a:extLst>
              <a:ext uri="{FF2B5EF4-FFF2-40B4-BE49-F238E27FC236}">
                <a16:creationId xmlns:a16="http://schemas.microsoft.com/office/drawing/2014/main" id="{81BC95EA-173E-09E4-7CFF-02EB55F9E2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2438" y="671513"/>
            <a:ext cx="5514975" cy="221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10" descr="p25">
            <a:extLst>
              <a:ext uri="{FF2B5EF4-FFF2-40B4-BE49-F238E27FC236}">
                <a16:creationId xmlns:a16="http://schemas.microsoft.com/office/drawing/2014/main" id="{B2EF18DC-C5EC-3EB9-5475-134EE14F75A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0850" y="3998913"/>
            <a:ext cx="5514975" cy="221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E5C45A9-C9D1-B946-09BA-F5A838D1670F}"/>
              </a:ext>
            </a:extLst>
          </p:cNvPr>
          <p:cNvSpPr>
            <a:spLocks noGrp="1" noChangeArrowheads="1"/>
          </p:cNvSpPr>
          <p:nvPr>
            <p:ph type="title"/>
          </p:nvPr>
        </p:nvSpPr>
        <p:spPr>
          <a:xfrm>
            <a:off x="762000" y="0"/>
            <a:ext cx="7772400" cy="727075"/>
          </a:xfrm>
        </p:spPr>
        <p:txBody>
          <a:bodyPr/>
          <a:lstStyle/>
          <a:p>
            <a:pPr eaLnBrk="1" hangingPunct="1"/>
            <a:r>
              <a:rPr lang="en-US" altLang="en-US">
                <a:solidFill>
                  <a:srgbClr val="FFFF00"/>
                </a:solidFill>
              </a:rPr>
              <a:t>Some Energy States of Water Molecules</a:t>
            </a:r>
          </a:p>
        </p:txBody>
      </p:sp>
      <p:pic>
        <p:nvPicPr>
          <p:cNvPr id="9219" name="Picture 3" descr="WaterMoleculeDance">
            <a:extLst>
              <a:ext uri="{FF2B5EF4-FFF2-40B4-BE49-F238E27FC236}">
                <a16:creationId xmlns:a16="http://schemas.microsoft.com/office/drawing/2014/main" id="{A26AD1D3-6141-4C71-17BD-7AEFD5DA43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4988" y="598488"/>
            <a:ext cx="5884862" cy="2463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9220" name="Rectangle 4">
            <a:extLst>
              <a:ext uri="{FF2B5EF4-FFF2-40B4-BE49-F238E27FC236}">
                <a16:creationId xmlns:a16="http://schemas.microsoft.com/office/drawing/2014/main" id="{9FF2037F-2960-FF6F-3489-6C7D6EA618E1}"/>
              </a:ext>
            </a:extLst>
          </p:cNvPr>
          <p:cNvSpPr>
            <a:spLocks noChangeArrowheads="1"/>
          </p:cNvSpPr>
          <p:nvPr/>
        </p:nvSpPr>
        <p:spPr bwMode="auto">
          <a:xfrm>
            <a:off x="203200" y="3119438"/>
            <a:ext cx="3651250" cy="33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600">
                <a:solidFill>
                  <a:srgbClr val="FFFF00"/>
                </a:solidFill>
                <a:hlinkClick r:id="rId4"/>
              </a:rPr>
              <a:t>http://www.lsbu.ac.uk/water/vibrat.html</a:t>
            </a:r>
            <a:endParaRPr lang="en-US" altLang="en-US" sz="1600">
              <a:solidFill>
                <a:srgbClr val="FFFF00"/>
              </a:solidFill>
            </a:endParaRPr>
          </a:p>
        </p:txBody>
      </p:sp>
      <p:sp>
        <p:nvSpPr>
          <p:cNvPr id="9221" name="Rectangle 7">
            <a:extLst>
              <a:ext uri="{FF2B5EF4-FFF2-40B4-BE49-F238E27FC236}">
                <a16:creationId xmlns:a16="http://schemas.microsoft.com/office/drawing/2014/main" id="{9570F978-CC86-4E04-5B0E-5DE0CE4C0E91}"/>
              </a:ext>
            </a:extLst>
          </p:cNvPr>
          <p:cNvSpPr>
            <a:spLocks noChangeArrowheads="1"/>
          </p:cNvSpPr>
          <p:nvPr/>
        </p:nvSpPr>
        <p:spPr bwMode="auto">
          <a:xfrm>
            <a:off x="185738" y="3689350"/>
            <a:ext cx="4419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a:solidFill>
                  <a:srgbClr val="FFFF00"/>
                </a:solidFill>
              </a:rPr>
              <a:t>... of Carbon Dioxide Molecules</a:t>
            </a:r>
          </a:p>
        </p:txBody>
      </p:sp>
      <p:pic>
        <p:nvPicPr>
          <p:cNvPr id="9222" name="Picture 8" descr="co2_molecule_vibrate_modes_big">
            <a:extLst>
              <a:ext uri="{FF2B5EF4-FFF2-40B4-BE49-F238E27FC236}">
                <a16:creationId xmlns:a16="http://schemas.microsoft.com/office/drawing/2014/main" id="{544AB338-4CCE-55B7-27B0-32FCBAAA4E0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33963" y="3195638"/>
            <a:ext cx="3821112" cy="366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Rectangle 9">
            <a:extLst>
              <a:ext uri="{FF2B5EF4-FFF2-40B4-BE49-F238E27FC236}">
                <a16:creationId xmlns:a16="http://schemas.microsoft.com/office/drawing/2014/main" id="{42F0DAC8-C318-251D-8A56-DD86F2C7ED19}"/>
              </a:ext>
            </a:extLst>
          </p:cNvPr>
          <p:cNvSpPr>
            <a:spLocks noChangeArrowheads="1"/>
          </p:cNvSpPr>
          <p:nvPr/>
        </p:nvSpPr>
        <p:spPr bwMode="auto">
          <a:xfrm>
            <a:off x="806450" y="4311650"/>
            <a:ext cx="78422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endParaRPr lang="en-US" altLang="en-US">
              <a:solidFill>
                <a:srgbClr val="FFFF00"/>
              </a:solidFill>
            </a:endParaRPr>
          </a:p>
        </p:txBody>
      </p:sp>
      <p:sp>
        <p:nvSpPr>
          <p:cNvPr id="9224" name="Rectangle 10">
            <a:extLst>
              <a:ext uri="{FF2B5EF4-FFF2-40B4-BE49-F238E27FC236}">
                <a16:creationId xmlns:a16="http://schemas.microsoft.com/office/drawing/2014/main" id="{33EF1FB0-5029-93E3-52A8-627438A64C0F}"/>
              </a:ext>
            </a:extLst>
          </p:cNvPr>
          <p:cNvSpPr>
            <a:spLocks noChangeArrowheads="1"/>
          </p:cNvSpPr>
          <p:nvPr/>
        </p:nvSpPr>
        <p:spPr bwMode="auto">
          <a:xfrm>
            <a:off x="176213" y="4162425"/>
            <a:ext cx="4699000" cy="2305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a:r>
              <a:rPr lang="en-US" altLang="en-US" sz="1600">
                <a:solidFill>
                  <a:srgbClr val="FFFF00"/>
                </a:solidFill>
              </a:rPr>
              <a:t>Vibration modes of carbon dioxide. Mode (a) is symmetric and results in no net displacement of the molecule's "center of charge", and is therefore not associated with the absorption of IR radiation. Modes (b) and (c) do displace the "center of charge", creating a "dipole moment", and therefore are modes that result from EM radiation absorption, and are thus responsible for making CO2 a greenhouse gas. </a:t>
            </a:r>
          </a:p>
        </p:txBody>
      </p:sp>
      <p:sp>
        <p:nvSpPr>
          <p:cNvPr id="9225" name="Line 14">
            <a:extLst>
              <a:ext uri="{FF2B5EF4-FFF2-40B4-BE49-F238E27FC236}">
                <a16:creationId xmlns:a16="http://schemas.microsoft.com/office/drawing/2014/main" id="{E90D4FD1-F416-1F7A-E6BC-1E3F444F5FA0}"/>
              </a:ext>
            </a:extLst>
          </p:cNvPr>
          <p:cNvSpPr>
            <a:spLocks noChangeShapeType="1"/>
          </p:cNvSpPr>
          <p:nvPr/>
        </p:nvSpPr>
        <p:spPr bwMode="auto">
          <a:xfrm flipV="1">
            <a:off x="4754563" y="6361113"/>
            <a:ext cx="1206500" cy="354012"/>
          </a:xfrm>
          <a:prstGeom prst="line">
            <a:avLst/>
          </a:prstGeom>
          <a:noFill/>
          <a:ln w="76200">
            <a:solidFill>
              <a:srgbClr val="FFFF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9226" name="Rectangle 15">
            <a:extLst>
              <a:ext uri="{FF2B5EF4-FFF2-40B4-BE49-F238E27FC236}">
                <a16:creationId xmlns:a16="http://schemas.microsoft.com/office/drawing/2014/main" id="{4DBCC6E7-B46E-6EFE-7617-6D60E9441FCA}"/>
              </a:ext>
            </a:extLst>
          </p:cNvPr>
          <p:cNvSpPr>
            <a:spLocks noChangeArrowheads="1"/>
          </p:cNvSpPr>
          <p:nvPr/>
        </p:nvSpPr>
        <p:spPr bwMode="auto">
          <a:xfrm rot="-489077">
            <a:off x="2957513" y="6305550"/>
            <a:ext cx="2390775"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a:solidFill>
                  <a:srgbClr val="FFFF00"/>
                </a:solidFill>
              </a:rPr>
              <a:t>“15 um motion”</a:t>
            </a:r>
          </a:p>
        </p:txBody>
      </p:sp>
      <p:pic>
        <p:nvPicPr>
          <p:cNvPr id="9227" name="Picture 16" descr="co2b">
            <a:extLst>
              <a:ext uri="{FF2B5EF4-FFF2-40B4-BE49-F238E27FC236}">
                <a16:creationId xmlns:a16="http://schemas.microsoft.com/office/drawing/2014/main" id="{8EB46717-E8F9-04F4-BFDE-69B7ECBAA90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13513" y="5207000"/>
            <a:ext cx="1524000"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8" name="Picture 17" descr="co2a">
            <a:extLst>
              <a:ext uri="{FF2B5EF4-FFF2-40B4-BE49-F238E27FC236}">
                <a16:creationId xmlns:a16="http://schemas.microsoft.com/office/drawing/2014/main" id="{25922DAC-5BE3-89A1-C578-167DCF0A2B8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04125" y="4200525"/>
            <a:ext cx="1147763"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9" name="Picture 18" descr="co2c">
            <a:extLst>
              <a:ext uri="{FF2B5EF4-FFF2-40B4-BE49-F238E27FC236}">
                <a16:creationId xmlns:a16="http://schemas.microsoft.com/office/drawing/2014/main" id="{9BF6D99E-7373-C9FA-8321-F6BFA4A5327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27625" y="3959225"/>
            <a:ext cx="1219200"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a:extLst>
              <a:ext uri="{FF2B5EF4-FFF2-40B4-BE49-F238E27FC236}">
                <a16:creationId xmlns:a16="http://schemas.microsoft.com/office/drawing/2014/main" id="{C8F9EEED-AB72-EEF8-3347-3984930FB1EF}"/>
              </a:ext>
            </a:extLst>
          </p:cNvPr>
          <p:cNvSpPr>
            <a:spLocks noGrp="1" noChangeArrowheads="1"/>
          </p:cNvSpPr>
          <p:nvPr>
            <p:ph type="title"/>
          </p:nvPr>
        </p:nvSpPr>
        <p:spPr>
          <a:xfrm>
            <a:off x="187325" y="0"/>
            <a:ext cx="8956675" cy="990600"/>
          </a:xfrm>
        </p:spPr>
        <p:txBody>
          <a:bodyPr/>
          <a:lstStyle/>
          <a:p>
            <a:pPr eaLnBrk="1" hangingPunct="1"/>
            <a:r>
              <a:rPr lang="en-US" altLang="en-US"/>
              <a:t>Where Did Hank’s Interest in Thermoacoustics Come From?</a:t>
            </a:r>
          </a:p>
        </p:txBody>
      </p:sp>
      <p:sp>
        <p:nvSpPr>
          <p:cNvPr id="11266" name="Rectangle 4">
            <a:extLst>
              <a:ext uri="{FF2B5EF4-FFF2-40B4-BE49-F238E27FC236}">
                <a16:creationId xmlns:a16="http://schemas.microsoft.com/office/drawing/2014/main" id="{E741B131-E40F-1551-210C-972DCA6C9A9A}"/>
              </a:ext>
            </a:extLst>
          </p:cNvPr>
          <p:cNvSpPr>
            <a:spLocks noChangeArrowheads="1"/>
          </p:cNvSpPr>
          <p:nvPr/>
        </p:nvSpPr>
        <p:spPr bwMode="auto">
          <a:xfrm>
            <a:off x="263525" y="835025"/>
            <a:ext cx="8428038" cy="4886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400" b="1"/>
              <a:t> </a:t>
            </a:r>
            <a:r>
              <a:rPr lang="en-US" altLang="en-US" sz="1800" b="1"/>
              <a:t>The Journal of the Acoustical Society of America Volume 57, Issue S1, p. S56.  UT Austin Meeting, April 7-11, 1975.</a:t>
            </a:r>
            <a:endParaRPr lang="en-US" altLang="en-US" sz="1400"/>
          </a:p>
          <a:p>
            <a:endParaRPr lang="en-US" altLang="en-US" sz="1400"/>
          </a:p>
          <a:p>
            <a:r>
              <a:rPr lang="en-US" altLang="en-US" b="1"/>
              <a:t>Sound amplification from controlled excitation reactions</a:t>
            </a:r>
            <a:endParaRPr lang="en-US" altLang="en-US" sz="1600"/>
          </a:p>
          <a:p>
            <a:endParaRPr lang="en-US" altLang="en-US" sz="1600"/>
          </a:p>
          <a:p>
            <a:r>
              <a:rPr lang="en-US" altLang="en-US" sz="1600"/>
              <a:t>    H. E. Bass </a:t>
            </a:r>
          </a:p>
          <a:p>
            <a:r>
              <a:rPr lang="en-US" altLang="en-US" sz="1600"/>
              <a:t>    Department of Physics and Astronomy, The University of Mississippi, University, Mississippi 38677 </a:t>
            </a:r>
          </a:p>
          <a:p>
            <a:endParaRPr lang="en-US" altLang="en-US" sz="1600"/>
          </a:p>
          <a:p>
            <a:r>
              <a:rPr lang="en-US" altLang="en-US" sz="1600">
                <a:solidFill>
                  <a:srgbClr val="FF0000"/>
                </a:solidFill>
              </a:rPr>
              <a:t>The possibility of an acoustic analog of a gaseous molecular laser has been investigated theoretically.</a:t>
            </a:r>
            <a:r>
              <a:rPr lang="en-US" altLang="en-US" sz="1600"/>
              <a:t> It has been found that the mechanisms which lead to relaxation absorption in a gas can, in the presence of vibrational energy level populations far from equilibrium, give rise to sound amplification. This results from the fact that the relaxation times decrease with temperature; hence, as the sound wave causes the local temperature to increase, energy in the vibrational modes is converted to translation rapidly, giving rise to a further temperature rise. The opposite effect occurs when the sound wave causes the local temperature to decrease. For illustrative purposes, a 90% CO–10% H2 numerical example has been developed. This example demonstrates that sound amplification should be experimentally observable using a laser as the source of vibrational excitation.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a:extLst>
              <a:ext uri="{FF2B5EF4-FFF2-40B4-BE49-F238E27FC236}">
                <a16:creationId xmlns:a16="http://schemas.microsoft.com/office/drawing/2014/main" id="{11A5108E-DE27-115A-52EA-1AA00A1C3301}"/>
              </a:ext>
            </a:extLst>
          </p:cNvPr>
          <p:cNvSpPr>
            <a:spLocks noGrp="1" noChangeArrowheads="1"/>
          </p:cNvSpPr>
          <p:nvPr>
            <p:ph type="title"/>
          </p:nvPr>
        </p:nvSpPr>
        <p:spPr>
          <a:xfrm>
            <a:off x="762000" y="0"/>
            <a:ext cx="7847013" cy="1343025"/>
          </a:xfrm>
        </p:spPr>
        <p:txBody>
          <a:bodyPr/>
          <a:lstStyle/>
          <a:p>
            <a:pPr eaLnBrk="1" hangingPunct="1"/>
            <a:r>
              <a:rPr lang="en-US" altLang="en-US"/>
              <a:t>Basic Physics Questions Guiding Hank’s Interest in Thermoacoustics - and Tie-in with Seemingly Different Phenomena (with contributions from many).</a:t>
            </a:r>
          </a:p>
        </p:txBody>
      </p:sp>
      <p:sp>
        <p:nvSpPr>
          <p:cNvPr id="13314" name="Rectangle 3">
            <a:extLst>
              <a:ext uri="{FF2B5EF4-FFF2-40B4-BE49-F238E27FC236}">
                <a16:creationId xmlns:a16="http://schemas.microsoft.com/office/drawing/2014/main" id="{A76F8E1D-8938-BACB-8D1D-DBD07F14B016}"/>
              </a:ext>
            </a:extLst>
          </p:cNvPr>
          <p:cNvSpPr>
            <a:spLocks noGrp="1" noChangeArrowheads="1"/>
          </p:cNvSpPr>
          <p:nvPr>
            <p:ph type="body" idx="1"/>
          </p:nvPr>
        </p:nvSpPr>
        <p:spPr bwMode="auto">
          <a:xfrm>
            <a:off x="704850" y="1665288"/>
            <a:ext cx="7883525" cy="41148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ct val="90000"/>
              </a:lnSpc>
            </a:pPr>
            <a:r>
              <a:rPr lang="en-US" altLang="en-US" sz="2000">
                <a:solidFill>
                  <a:srgbClr val="FF0000"/>
                </a:solidFill>
              </a:rPr>
              <a:t>What is the nature of the wavenumber</a:t>
            </a:r>
            <a:r>
              <a:rPr lang="en-US" altLang="en-US" sz="2000"/>
              <a:t> for traveling waves going up and down temperature gradients in thermoacoustic engines? (Analogous question, what is the nature of the wavenumber in outdoor sound propagation?)</a:t>
            </a:r>
            <a:br>
              <a:rPr lang="en-US" altLang="en-US" sz="2000"/>
            </a:br>
            <a:endParaRPr lang="en-US" altLang="en-US" sz="2000"/>
          </a:p>
          <a:p>
            <a:pPr eaLnBrk="1" hangingPunct="1">
              <a:lnSpc>
                <a:spcPct val="90000"/>
              </a:lnSpc>
            </a:pPr>
            <a:r>
              <a:rPr lang="en-US" altLang="en-US" sz="2000">
                <a:solidFill>
                  <a:srgbClr val="FF0000"/>
                </a:solidFill>
              </a:rPr>
              <a:t>What is the mechanism and uses of sound amplification and attenuation</a:t>
            </a:r>
            <a:r>
              <a:rPr lang="en-US" altLang="en-US" sz="2000"/>
              <a:t> by thermoacoustic engines?</a:t>
            </a:r>
            <a:br>
              <a:rPr lang="en-US" altLang="en-US" sz="2000"/>
            </a:br>
            <a:br>
              <a:rPr lang="en-US" altLang="en-US" sz="2000"/>
            </a:br>
            <a:endParaRPr lang="en-US" altLang="en-US" sz="2000"/>
          </a:p>
          <a:p>
            <a:pPr eaLnBrk="1" hangingPunct="1">
              <a:lnSpc>
                <a:spcPct val="90000"/>
              </a:lnSpc>
            </a:pPr>
            <a:r>
              <a:rPr lang="en-US" altLang="en-US" sz="2000">
                <a:solidFill>
                  <a:srgbClr val="FF0000"/>
                </a:solidFill>
              </a:rPr>
              <a:t>Can we use the body of knowledge</a:t>
            </a:r>
            <a:r>
              <a:rPr lang="en-US" altLang="en-US" sz="2000"/>
              <a:t> for sound propagation in porous media to understand and develop thermoacoustic engines?</a:t>
            </a:r>
          </a:p>
          <a:p>
            <a:pPr eaLnBrk="1" hangingPunct="1">
              <a:lnSpc>
                <a:spcPct val="90000"/>
              </a:lnSpc>
            </a:pPr>
            <a:endParaRPr lang="en-US" altLang="en-US"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a:extLst>
              <a:ext uri="{FF2B5EF4-FFF2-40B4-BE49-F238E27FC236}">
                <a16:creationId xmlns:a16="http://schemas.microsoft.com/office/drawing/2014/main" id="{B4D3D8E0-0F28-3FCC-FC9F-B31EE608A5B0}"/>
              </a:ext>
            </a:extLst>
          </p:cNvPr>
          <p:cNvSpPr>
            <a:spLocks noGrp="1" noChangeArrowheads="1"/>
          </p:cNvSpPr>
          <p:nvPr>
            <p:ph type="title"/>
          </p:nvPr>
        </p:nvSpPr>
        <p:spPr>
          <a:xfrm>
            <a:off x="0" y="0"/>
            <a:ext cx="9144000" cy="990600"/>
          </a:xfrm>
        </p:spPr>
        <p:txBody>
          <a:bodyPr/>
          <a:lstStyle/>
          <a:p>
            <a:pPr eaLnBrk="1" hangingPunct="1"/>
            <a:r>
              <a:rPr lang="en-US" altLang="en-US"/>
              <a:t>Publications with Henry Bass and Thermoacoustics: Part 1.</a:t>
            </a:r>
          </a:p>
        </p:txBody>
      </p:sp>
      <p:sp>
        <p:nvSpPr>
          <p:cNvPr id="15362" name="Rectangle 4">
            <a:extLst>
              <a:ext uri="{FF2B5EF4-FFF2-40B4-BE49-F238E27FC236}">
                <a16:creationId xmlns:a16="http://schemas.microsoft.com/office/drawing/2014/main" id="{285822FE-3012-0D23-A0DB-DB502A704B1A}"/>
              </a:ext>
            </a:extLst>
          </p:cNvPr>
          <p:cNvSpPr>
            <a:spLocks noChangeArrowheads="1"/>
          </p:cNvSpPr>
          <p:nvPr/>
        </p:nvSpPr>
        <p:spPr bwMode="auto">
          <a:xfrm>
            <a:off x="0" y="728663"/>
            <a:ext cx="9144000" cy="5197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400" b="1"/>
              <a:t>General formulation of thermoacoustics for stacks having arbitrarily shaped pore cross sections </a:t>
            </a:r>
          </a:p>
          <a:p>
            <a:r>
              <a:rPr lang="en-US" altLang="en-US" sz="1400"/>
              <a:t>W. Pat Arnott, Henry E. Bass, and Richard Raspet</a:t>
            </a:r>
          </a:p>
          <a:p>
            <a:r>
              <a:rPr lang="en-US" altLang="en-US" sz="1400"/>
              <a:t>J. Acoust. Soc. Am. 90 3228 (1991).</a:t>
            </a:r>
          </a:p>
          <a:p>
            <a:endParaRPr lang="en-US" altLang="en-US" sz="1400"/>
          </a:p>
          <a:p>
            <a:r>
              <a:rPr lang="en-US" altLang="en-US" sz="1400" b="1"/>
              <a:t>Study of a thermoacoustic prime mover below onset of self-oscillation </a:t>
            </a:r>
          </a:p>
          <a:p>
            <a:r>
              <a:rPr lang="en-US" altLang="en-US" sz="1400"/>
              <a:t>Anthony A. Atchley, Henry E. Bass, Thomas J. Hofler, and Hsiao-Tseng Lin</a:t>
            </a:r>
          </a:p>
          <a:p>
            <a:r>
              <a:rPr lang="en-US" altLang="en-US" sz="1400"/>
              <a:t>J. Acoust. Soc. Am. 91 734 (1992).</a:t>
            </a:r>
          </a:p>
          <a:p>
            <a:r>
              <a:rPr lang="en-US" altLang="en-US" sz="1400"/>
              <a:t> </a:t>
            </a:r>
          </a:p>
          <a:p>
            <a:r>
              <a:rPr lang="en-US" altLang="en-US" sz="1400" b="1"/>
              <a:t>Specific acoustic impedance measurements of an air-filled thermoacoustic prime mover </a:t>
            </a:r>
          </a:p>
          <a:p>
            <a:r>
              <a:rPr lang="en-US" altLang="en-US" sz="1400"/>
              <a:t>W. Pat Arnott, Henry E. Bass, and Richard Raspet</a:t>
            </a:r>
          </a:p>
          <a:p>
            <a:r>
              <a:rPr lang="en-US" altLang="en-US" sz="1400"/>
              <a:t>J. Acoust. Soc. Am. 92 3432 (1992).</a:t>
            </a:r>
          </a:p>
          <a:p>
            <a:endParaRPr lang="en-US" altLang="en-US" sz="1400"/>
          </a:p>
          <a:p>
            <a:r>
              <a:rPr lang="en-US" altLang="en-US" sz="1400" b="1"/>
              <a:t>Thermoacoustics of traveling waves: Theoretical analysis for an inviscid ideal gas </a:t>
            </a:r>
          </a:p>
          <a:p>
            <a:r>
              <a:rPr lang="en-US" altLang="en-US" sz="1400"/>
              <a:t>Richard Raspet, Henry E. Bass, and John Kordomenos</a:t>
            </a:r>
          </a:p>
          <a:p>
            <a:r>
              <a:rPr lang="en-US" altLang="en-US" sz="1400"/>
              <a:t>J. Acoust. Soc. Am. 94 2232 (1993).</a:t>
            </a:r>
          </a:p>
          <a:p>
            <a:endParaRPr lang="en-US" altLang="en-US" sz="1400"/>
          </a:p>
          <a:p>
            <a:r>
              <a:rPr lang="en-US" altLang="en-US" sz="1400" b="1"/>
              <a:t>Stability analysis of a helium-filled thermoacoustic engine </a:t>
            </a:r>
          </a:p>
          <a:p>
            <a:r>
              <a:rPr lang="en-US" altLang="en-US" sz="1400"/>
              <a:t>W. Patrick Arnott, James R. Belcher, Richard Raspet, and Henry E. Bass</a:t>
            </a:r>
          </a:p>
          <a:p>
            <a:r>
              <a:rPr lang="en-US" altLang="en-US" sz="1400"/>
              <a:t>J. Acoust. Soc. Am. 96 370 (1994).</a:t>
            </a:r>
          </a:p>
          <a:p>
            <a:endParaRPr lang="en-US" altLang="en-US" sz="1400"/>
          </a:p>
          <a:p>
            <a:r>
              <a:rPr lang="en-US" altLang="en-US" sz="1400" b="1"/>
              <a:t>Experimental study of a thermoacoustic termination of a traveling-wave tube </a:t>
            </a:r>
          </a:p>
          <a:p>
            <a:r>
              <a:rPr lang="en-US" altLang="en-US" sz="1400"/>
              <a:t>John Kordomenos, Anthony A. Atchley, Richard Raspet, and Henry E. Bass</a:t>
            </a:r>
          </a:p>
          <a:p>
            <a:r>
              <a:rPr lang="en-US" altLang="en-US" sz="1400"/>
              <a:t>J. Acoust. Soc. Am. 98 1623 (1995)</a:t>
            </a:r>
          </a:p>
          <a:p>
            <a:endParaRPr lang="en-US" altLang="en-US" sz="1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a:extLst>
              <a:ext uri="{FF2B5EF4-FFF2-40B4-BE49-F238E27FC236}">
                <a16:creationId xmlns:a16="http://schemas.microsoft.com/office/drawing/2014/main" id="{305908D0-0A93-4B5E-1643-F6923EB58818}"/>
              </a:ext>
            </a:extLst>
          </p:cNvPr>
          <p:cNvSpPr>
            <a:spLocks noGrp="1" noChangeArrowheads="1"/>
          </p:cNvSpPr>
          <p:nvPr>
            <p:ph type="title"/>
          </p:nvPr>
        </p:nvSpPr>
        <p:spPr>
          <a:xfrm>
            <a:off x="0" y="0"/>
            <a:ext cx="9144000" cy="990600"/>
          </a:xfrm>
        </p:spPr>
        <p:txBody>
          <a:bodyPr/>
          <a:lstStyle/>
          <a:p>
            <a:pPr eaLnBrk="1" hangingPunct="1"/>
            <a:r>
              <a:rPr lang="en-US" altLang="en-US"/>
              <a:t>Publications with Henry Bass and Thermoacoustics: Part 2.</a:t>
            </a:r>
          </a:p>
        </p:txBody>
      </p:sp>
      <p:sp>
        <p:nvSpPr>
          <p:cNvPr id="17410" name="Rectangle 4">
            <a:extLst>
              <a:ext uri="{FF2B5EF4-FFF2-40B4-BE49-F238E27FC236}">
                <a16:creationId xmlns:a16="http://schemas.microsoft.com/office/drawing/2014/main" id="{04FDC6F1-9B2B-4014-CBCD-BAA7062D78B3}"/>
              </a:ext>
            </a:extLst>
          </p:cNvPr>
          <p:cNvSpPr>
            <a:spLocks noChangeArrowheads="1"/>
          </p:cNvSpPr>
          <p:nvPr/>
        </p:nvSpPr>
        <p:spPr bwMode="auto">
          <a:xfrm>
            <a:off x="646113" y="723900"/>
            <a:ext cx="8096250" cy="4984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400" b="1"/>
              <a:t>Temperature discontinuities between elements of thermoacoustic devices </a:t>
            </a:r>
          </a:p>
          <a:p>
            <a:r>
              <a:rPr lang="en-US" altLang="en-US" sz="1400"/>
              <a:t>James R. Brewster, Richard Raspet, and Henry E. Bass</a:t>
            </a:r>
          </a:p>
          <a:p>
            <a:r>
              <a:rPr lang="en-US" altLang="en-US" sz="1400"/>
              <a:t>J. Acoust. Soc. Am. 102 3355 (1997).</a:t>
            </a:r>
          </a:p>
          <a:p>
            <a:endParaRPr lang="en-US" altLang="en-US" sz="1400"/>
          </a:p>
          <a:p>
            <a:r>
              <a:rPr lang="en-US" altLang="en-US" sz="1400" b="1"/>
              <a:t>A new approximation method for thermoacoustic calculations </a:t>
            </a:r>
          </a:p>
          <a:p>
            <a:r>
              <a:rPr lang="en-US" altLang="en-US" sz="1400"/>
              <a:t>Richard Raspet, James Brewster, and Henry E. Bass</a:t>
            </a:r>
          </a:p>
          <a:p>
            <a:r>
              <a:rPr lang="en-US" altLang="en-US" sz="1400"/>
              <a:t>J. Acoust. Soc. Am. 103 2395 (1998).</a:t>
            </a:r>
          </a:p>
          <a:p>
            <a:endParaRPr lang="en-US" altLang="en-US" sz="1400"/>
          </a:p>
          <a:p>
            <a:r>
              <a:rPr lang="en-US" altLang="en-US" sz="1400" b="1"/>
              <a:t>Working gases in thermoacoustic engines </a:t>
            </a:r>
          </a:p>
          <a:p>
            <a:r>
              <a:rPr lang="en-US" altLang="en-US" sz="1400"/>
              <a:t>James R. Belcher, William V. Slaton, Richard Raspet, Henry E. Bass, and Jay Lightfoot</a:t>
            </a:r>
          </a:p>
          <a:p>
            <a:r>
              <a:rPr lang="en-US" altLang="en-US" sz="1400"/>
              <a:t>J. Acoust. Soc. Am. 105 2677 (1999).</a:t>
            </a:r>
          </a:p>
          <a:p>
            <a:endParaRPr lang="en-US" altLang="en-US" sz="1400"/>
          </a:p>
          <a:p>
            <a:r>
              <a:rPr lang="en-US" altLang="en-US" sz="1400" b="1"/>
              <a:t>Experimental study of a radial mode thermoacoustic prime mover </a:t>
            </a:r>
          </a:p>
          <a:p>
            <a:r>
              <a:rPr lang="en-US" altLang="en-US" sz="1400"/>
              <a:t>Jay A. Lightfoot, W. Patrick Arnott, Henry E. Bass, and Richard Raspet</a:t>
            </a:r>
          </a:p>
          <a:p>
            <a:r>
              <a:rPr lang="en-US" altLang="en-US" sz="1400"/>
              <a:t>J. Acoust. Soc. Am. 105 2652 (1999).</a:t>
            </a:r>
          </a:p>
          <a:p>
            <a:endParaRPr lang="en-US" altLang="en-US" sz="1400"/>
          </a:p>
          <a:p>
            <a:r>
              <a:rPr lang="en-US" altLang="en-US" sz="1400" b="1"/>
              <a:t>Parallel capillary-tube-based extension of thermoacoustic theory for random porous media</a:t>
            </a:r>
            <a:r>
              <a:rPr lang="en-US" altLang="en-US" sz="1400"/>
              <a:t> </a:t>
            </a:r>
          </a:p>
          <a:p>
            <a:r>
              <a:rPr lang="en-US" altLang="en-US" sz="1400"/>
              <a:t>Heui-Seol Roh, Richard Raspet, and Henry E. Bass</a:t>
            </a:r>
          </a:p>
          <a:p>
            <a:r>
              <a:rPr lang="en-US" altLang="en-US" sz="1400"/>
              <a:t>J. Acoust. Soc. Am. 121 1413 (2007).</a:t>
            </a:r>
          </a:p>
          <a:p>
            <a:endParaRPr lang="en-US" altLang="en-US" sz="1400"/>
          </a:p>
          <a:p>
            <a:r>
              <a:rPr lang="en-US" altLang="en-US" sz="1400" b="1"/>
              <a:t>Thermoacoustics in random fibrous materials (Abstract)</a:t>
            </a:r>
            <a:endParaRPr lang="en-US" altLang="en-US" sz="1400"/>
          </a:p>
          <a:p>
            <a:r>
              <a:rPr lang="en-US" altLang="en-US" sz="1400"/>
              <a:t>Carl R. Jensen, Richard Raspet, and Henry E. Bass</a:t>
            </a:r>
          </a:p>
          <a:p>
            <a:r>
              <a:rPr lang="en-US" altLang="en-US" sz="1400"/>
              <a:t>J. Acoust. Soc. Am. 123 3546 (2008)</a:t>
            </a:r>
          </a:p>
        </p:txBody>
      </p:sp>
      <p:sp>
        <p:nvSpPr>
          <p:cNvPr id="17411" name="Rectangle 5">
            <a:extLst>
              <a:ext uri="{FF2B5EF4-FFF2-40B4-BE49-F238E27FC236}">
                <a16:creationId xmlns:a16="http://schemas.microsoft.com/office/drawing/2014/main" id="{2CE1ACB1-6D3A-7DCC-2D0E-3D7425473A6D}"/>
              </a:ext>
            </a:extLst>
          </p:cNvPr>
          <p:cNvSpPr>
            <a:spLocks noChangeArrowheads="1"/>
          </p:cNvSpPr>
          <p:nvPr/>
        </p:nvSpPr>
        <p:spPr bwMode="auto">
          <a:xfrm>
            <a:off x="1065213" y="5729288"/>
            <a:ext cx="7031037" cy="1006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2000" b="1">
                <a:solidFill>
                  <a:srgbClr val="FF0000"/>
                </a:solidFill>
              </a:rPr>
              <a:t>16 coauthors,  16 people directly coached by Hank Bass </a:t>
            </a:r>
          </a:p>
          <a:p>
            <a:r>
              <a:rPr lang="en-US" altLang="en-US" sz="2000" b="1">
                <a:solidFill>
                  <a:srgbClr val="FF0000"/>
                </a:solidFill>
              </a:rPr>
              <a:t>on thermoacoustics, many others influenced through </a:t>
            </a:r>
          </a:p>
          <a:p>
            <a:r>
              <a:rPr lang="en-US" altLang="en-US" sz="2000" b="1">
                <a:solidFill>
                  <a:srgbClr val="FF0000"/>
                </a:solidFill>
              </a:rPr>
              <a:t>presentations and conversations.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a:extLst>
              <a:ext uri="{FF2B5EF4-FFF2-40B4-BE49-F238E27FC236}">
                <a16:creationId xmlns:a16="http://schemas.microsoft.com/office/drawing/2014/main" id="{EABF6A42-B619-25A1-17DA-EFB71EFF3054}"/>
              </a:ext>
            </a:extLst>
          </p:cNvPr>
          <p:cNvSpPr>
            <a:spLocks noGrp="1" noChangeArrowheads="1"/>
          </p:cNvSpPr>
          <p:nvPr>
            <p:ph type="title"/>
          </p:nvPr>
        </p:nvSpPr>
        <p:spPr>
          <a:xfrm>
            <a:off x="-165100" y="0"/>
            <a:ext cx="9309100" cy="990600"/>
          </a:xfrm>
        </p:spPr>
        <p:txBody>
          <a:bodyPr/>
          <a:lstStyle/>
          <a:p>
            <a:pPr eaLnBrk="1" hangingPunct="1"/>
            <a:r>
              <a:rPr lang="en-US" altLang="en-US">
                <a:solidFill>
                  <a:schemeClr val="tx1"/>
                </a:solidFill>
              </a:rPr>
              <a:t>Hank as a mentor, colleague, statesman, entrepreneur, and friend.</a:t>
            </a:r>
          </a:p>
        </p:txBody>
      </p:sp>
      <p:sp>
        <p:nvSpPr>
          <p:cNvPr id="19458" name="Rectangle 4">
            <a:extLst>
              <a:ext uri="{FF2B5EF4-FFF2-40B4-BE49-F238E27FC236}">
                <a16:creationId xmlns:a16="http://schemas.microsoft.com/office/drawing/2014/main" id="{5E5B311B-4757-7012-BF9F-E95A6280AF37}"/>
              </a:ext>
            </a:extLst>
          </p:cNvPr>
          <p:cNvSpPr>
            <a:spLocks noChangeArrowheads="1"/>
          </p:cNvSpPr>
          <p:nvPr/>
        </p:nvSpPr>
        <p:spPr bwMode="auto">
          <a:xfrm>
            <a:off x="258763" y="788988"/>
            <a:ext cx="8618537" cy="4664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a:r>
              <a:rPr lang="en-US" altLang="en-US" sz="2000" b="1">
                <a:solidFill>
                  <a:srgbClr val="FF0000"/>
                </a:solidFill>
              </a:rPr>
              <a:t>Hank was an excellent mentor, colleague, statesman, entrepreneur, and friend.</a:t>
            </a:r>
            <a:endParaRPr lang="en-US" altLang="en-US" sz="2000"/>
          </a:p>
          <a:p>
            <a:pPr algn="ctr"/>
            <a:endParaRPr lang="en-US" altLang="en-US" sz="2000"/>
          </a:p>
          <a:p>
            <a:pPr algn="ctr"/>
            <a:r>
              <a:rPr lang="en-US" altLang="en-US" sz="2000"/>
              <a:t>“Concentrate on the physics …”</a:t>
            </a:r>
          </a:p>
          <a:p>
            <a:pPr algn="ctr"/>
            <a:endParaRPr lang="en-US" altLang="en-US" sz="2000"/>
          </a:p>
          <a:p>
            <a:pPr algn="ctr"/>
            <a:r>
              <a:rPr lang="en-US" altLang="en-US" sz="2000"/>
              <a:t>“Do a good job communicating your ideas …”</a:t>
            </a:r>
          </a:p>
          <a:p>
            <a:pPr algn="ctr"/>
            <a:endParaRPr lang="en-US" altLang="en-US" sz="2000"/>
          </a:p>
          <a:p>
            <a:pPr algn="ctr"/>
            <a:r>
              <a:rPr lang="en-US" altLang="en-US" sz="2000"/>
              <a:t>“Listen to others with keen interest …”</a:t>
            </a:r>
          </a:p>
          <a:p>
            <a:pPr algn="ctr"/>
            <a:endParaRPr lang="en-US" altLang="en-US" sz="2000"/>
          </a:p>
          <a:p>
            <a:pPr algn="ctr"/>
            <a:r>
              <a:rPr lang="en-US" altLang="en-US" sz="2000"/>
              <a:t>“Build collaborations and connections …”</a:t>
            </a:r>
          </a:p>
          <a:p>
            <a:pPr algn="ctr"/>
            <a:endParaRPr lang="en-US" altLang="en-US" sz="2000"/>
          </a:p>
          <a:p>
            <a:pPr algn="ctr"/>
            <a:r>
              <a:rPr lang="en-US" altLang="en-US" sz="2000"/>
              <a:t>“Aggressively go after money to fund research …”</a:t>
            </a:r>
          </a:p>
          <a:p>
            <a:pPr algn="ctr"/>
            <a:endParaRPr lang="en-US" altLang="en-US" sz="2000"/>
          </a:p>
          <a:p>
            <a:pPr algn="ctr"/>
            <a:r>
              <a:rPr lang="en-US" altLang="en-US" sz="2000"/>
              <a:t>“Smile, laugh, be yourself!! Enjoy life, learn from others!! Be comfortable in your skin, it is contagious, and it draws people to you …”</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a:ln>
              <a:noFill/>
            </a:ln>
            <a:solidFill>
              <a:schemeClr val="tx1"/>
            </a:solidFill>
            <a:effectLst/>
            <a:latin typeface="Arial" charset="0"/>
            <a:ea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14275</TotalTime>
  <Words>1217</Words>
  <Application>Microsoft Office PowerPoint</Application>
  <PresentationFormat>On-screen Show (4:3)</PresentationFormat>
  <Paragraphs>101</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ＭＳ Ｐゴシック</vt:lpstr>
      <vt:lpstr>Blank Presentation</vt:lpstr>
      <vt:lpstr>1pPA11. The wave propagation in porous material: A continuum from Biot solids to thermoacoustic heat engines.   W. Patrick Arnott  Department of Physics University of Nevada Reno, MS 220  Reno, NV 89557 patarnott@gmail.com   Outline 1.  Brief introduction to thermoacoustics. 2.  Speculation on why Hank was interested in thermoacoustics. 3.  Survey of the basic physical acoustic questions Hank posed in thermoacoustics. 4.  Hank’s research papers as coauthor in thermoacoustics. 5.  Hank as a mentor, colleague, statesman, entrepreneur, and friend.</vt:lpstr>
      <vt:lpstr>Geometry Basics of Thermoacoustic Heat Engines: Acoustic Refrigerators and Heat Driven Sound Sources</vt:lpstr>
      <vt:lpstr>Thermoacoustics Prime Mover: Heat Driven Acoustic Source</vt:lpstr>
      <vt:lpstr>Some Energy States of Water Molecules</vt:lpstr>
      <vt:lpstr>Where Did Hank’s Interest in Thermoacoustics Come From?</vt:lpstr>
      <vt:lpstr>Basic Physics Questions Guiding Hank’s Interest in Thermoacoustics - and Tie-in with Seemingly Different Phenomena (with contributions from many).</vt:lpstr>
      <vt:lpstr>Publications with Henry Bass and Thermoacoustics: Part 1.</vt:lpstr>
      <vt:lpstr>Publications with Henry Bass and Thermoacoustics: Part 2.</vt:lpstr>
      <vt:lpstr>Hank as a mentor, colleague, statesman, entrepreneur, and friend.</vt:lpstr>
      <vt:lpstr>Thanks Hank for sharing your skills and life with us!  We will miss you, remember you, and carry on with your life-lessons in mind. </vt:lpstr>
    </vt:vector>
  </TitlesOfParts>
  <Manager/>
  <Company>Desert Research Institute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William Arnott</dc:creator>
  <cp:keywords/>
  <dc:description/>
  <cp:lastModifiedBy>W P Arnott</cp:lastModifiedBy>
  <cp:revision>136</cp:revision>
  <dcterms:created xsi:type="dcterms:W3CDTF">2007-01-21T18:50:31Z</dcterms:created>
  <dcterms:modified xsi:type="dcterms:W3CDTF">2025-05-14T23:30:45Z</dcterms:modified>
  <cp:category/>
</cp:coreProperties>
</file>